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notesMaster" Target="notesMasters/notesMaster1.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tableStyles" Target="tableStyles.xml" /><Relationship Id="rId2" Type="http://schemas.openxmlformats.org/officeDocument/2006/relationships/slide" Target="slides/slide1.xml" /><Relationship Id="rId16" Type="http://schemas.openxmlformats.org/officeDocument/2006/relationships/theme" Target="theme/theme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5" Type="http://schemas.openxmlformats.org/officeDocument/2006/relationships/slide" Target="slides/slide4.xml" /><Relationship Id="rId15" Type="http://schemas.openxmlformats.org/officeDocument/2006/relationships/viewProps" Target="viewProps.xml" /><Relationship Id="rId10" Type="http://schemas.openxmlformats.org/officeDocument/2006/relationships/slide" Target="slides/slide9.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presProps" Target="presProps.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22885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2913063" y="0"/>
            <a:ext cx="2228850" cy="458788"/>
          </a:xfrm>
          <a:prstGeom prst="rect">
            <a:avLst/>
          </a:prstGeom>
        </p:spPr>
        <p:txBody>
          <a:bodyPr vert="horz" lIns="91440" tIns="45720" rIns="91440" bIns="45720" rtlCol="0"/>
          <a:lstStyle>
            <a:lvl1pPr algn="r">
              <a:defRPr sz="1200"/>
            </a:lvl1pPr>
          </a:lstStyle>
          <a:p>
            <a:fld id="{9BC86B4D-8467-244D-B512-643A1995F0E7}" type="datetimeFigureOut">
              <a:rPr lang="fr-FR" smtClean="0"/>
              <a:t>21/10/2026</a:t>
            </a:fld>
            <a:endParaRPr lang="fr-FR"/>
          </a:p>
        </p:txBody>
      </p:sp>
      <p:sp>
        <p:nvSpPr>
          <p:cNvPr id="4" name="Espace réservé de l'image des diapositives 3"/>
          <p:cNvSpPr>
            <a:spLocks noGrp="1" noRot="1" noChangeAspect="1"/>
          </p:cNvSpPr>
          <p:nvPr>
            <p:ph type="sldImg" idx="2"/>
          </p:nvPr>
        </p:nvSpPr>
        <p:spPr>
          <a:xfrm>
            <a:off x="-17145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514350" y="4400550"/>
            <a:ext cx="41148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22885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2913063" y="8685213"/>
            <a:ext cx="2228850" cy="458787"/>
          </a:xfrm>
          <a:prstGeom prst="rect">
            <a:avLst/>
          </a:prstGeom>
        </p:spPr>
        <p:txBody>
          <a:bodyPr vert="horz" lIns="91440" tIns="45720" rIns="91440" bIns="45720" rtlCol="0" anchor="b"/>
          <a:lstStyle>
            <a:lvl1pPr algn="r">
              <a:defRPr sz="1200"/>
            </a:lvl1pPr>
          </a:lstStyle>
          <a:p>
            <a:fld id="{D9D8358C-09B5-9B4C-A89E-642734CE7352}" type="slidenum">
              <a:rPr lang="fr-FR" smtClean="0"/>
              <a:t>‹N°›</a:t>
            </a:fld>
            <a:endParaRPr lang="fr-FR"/>
          </a:p>
        </p:txBody>
      </p:sp>
    </p:spTree>
    <p:extLst>
      <p:ext uri="{BB962C8B-B14F-4D97-AF65-F5344CB8AC3E}">
        <p14:creationId xmlns:p14="http://schemas.microsoft.com/office/powerpoint/2010/main" val="33660590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UVERTURE">
    <p:bg>
      <p:bgPr>
        <a:solidFill>
          <a:srgbClr val="12202B"/>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411480"/>
            <a:ext cx="8046720" cy="1005840"/>
          </a:xfrm>
          <a:prstGeom prst="rect">
            <a:avLst/>
          </a:prstGeom>
          <a:noFill/>
          <a:ln/>
        </p:spPr>
        <p:txBody>
          <a:bodyPr wrap="square" rtlCol="0"/>
          <a:lstStyle>
            <a:lvl1pPr marL="0" indent="0" algn="l">
              <a:buNone/>
              <a:defRPr lang="en-US" sz="4800" b="1" dirty="0">
                <a:solidFill>
                  <a:schemeClr val="bg1"/>
                </a:solidFill>
              </a:defRPr>
            </a:lvl1pPr>
          </a:lstStyle>
          <a:p>
            <a:pPr marL="0" indent="0" algn="l">
              <a:buNone/>
            </a:pPr>
            <a:endParaRPr lang="en-US" sz="48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LAIR">
    <p:bg>
      <p:bgPr>
        <a:solidFill>
          <a:srgbClr val="FFFFFF"/>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65760"/>
            <a:ext cx="8046720" cy="731520"/>
          </a:xfrm>
          <a:prstGeom prst="rect">
            <a:avLst/>
          </a:prstGeom>
          <a:noFill/>
          <a:ln/>
        </p:spPr>
        <p:txBody>
          <a:bodyPr wrap="square" rtlCol="0"/>
          <a:lstStyle>
            <a:lvl1pPr marL="0" indent="0" algn="l">
              <a:buNone/>
              <a:defRPr lang="en-US" sz="3400" b="1" dirty="0">
                <a:solidFill>
                  <a:schemeClr val="tx2"/>
                </a:solidFill>
              </a:defRPr>
            </a:lvl1pPr>
          </a:lstStyle>
          <a:p>
            <a:pPr marL="0" indent="0" algn="l">
              <a:buNone/>
            </a:pPr>
            <a:endParaRPr lang="en-US" sz="340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OMBRE">
    <p:bg>
      <p:bgPr>
        <a:solidFill>
          <a:srgbClr val="12202B"/>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65760"/>
            <a:ext cx="8046720" cy="731520"/>
          </a:xfrm>
          <a:prstGeom prst="rect">
            <a:avLst/>
          </a:prstGeom>
          <a:noFill/>
          <a:ln/>
        </p:spPr>
        <p:txBody>
          <a:bodyPr wrap="square" rtlCol="0"/>
          <a:lstStyle>
            <a:lvl1pPr marL="0" indent="0" algn="l">
              <a:buNone/>
              <a:defRPr lang="en-US" sz="3400" b="1" dirty="0">
                <a:solidFill>
                  <a:schemeClr val="bg1"/>
                </a:solidFill>
              </a:defRPr>
            </a:lvl1pPr>
          </a:lstStyle>
          <a:p>
            <a:pPr marL="0" indent="0" algn="l">
              <a:buNone/>
            </a:pPr>
            <a:endParaRPr lang="en-US" sz="3400"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5" Type="http://schemas.openxmlformats.org/officeDocument/2006/relationships/theme" Target="../theme/theme1.xml" /><Relationship Id="rId4" Type="http://schemas.openxmlformats.org/officeDocument/2006/relationships/slideLayout" Target="../slideLayouts/slideLayout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 /><Relationship Id="rId2" Type="http://schemas.openxmlformats.org/officeDocument/2006/relationships/notesSlide" Target="../notesSlides/notesSlide1.xml" /><Relationship Id="rId1" Type="http://schemas.openxmlformats.org/officeDocument/2006/relationships/slideLayout" Target="../slideLayouts/slideLayout2.xml" /></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 /><Relationship Id="rId1" Type="http://schemas.openxmlformats.org/officeDocument/2006/relationships/slideLayout" Target="../slideLayouts/slideLayout3.xml" /></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 /><Relationship Id="rId1" Type="http://schemas.openxmlformats.org/officeDocument/2006/relationships/slideLayout" Target="../slideLayouts/slideLayout3.xml" /></Relationships>
</file>

<file path=ppt/slides/_rels/slide4.xml.rels><?xml version="1.0" encoding="UTF-8" standalone="yes"?>
<Relationships xmlns="http://schemas.openxmlformats.org/package/2006/relationships"><Relationship Id="rId3" Type="http://schemas.openxmlformats.org/officeDocument/2006/relationships/image" Target="../media/image2.png" /><Relationship Id="rId2" Type="http://schemas.openxmlformats.org/officeDocument/2006/relationships/notesSlide" Target="../notesSlides/notesSlide4.xml" /><Relationship Id="rId1" Type="http://schemas.openxmlformats.org/officeDocument/2006/relationships/slideLayout" Target="../slideLayouts/slideLayout3.xml" /></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 /><Relationship Id="rId1" Type="http://schemas.openxmlformats.org/officeDocument/2006/relationships/slideLayout" Target="../slideLayouts/slideLayout3.xml" /></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 /><Relationship Id="rId1" Type="http://schemas.openxmlformats.org/officeDocument/2006/relationships/slideLayout" Target="../slideLayouts/slideLayout3.xml" /></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 /><Relationship Id="rId1" Type="http://schemas.openxmlformats.org/officeDocument/2006/relationships/slideLayout" Target="../slideLayouts/slideLayout3.xml" /></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 /><Relationship Id="rId1" Type="http://schemas.openxmlformats.org/officeDocument/2006/relationships/slideLayout" Target="../slideLayouts/slideLayout3.xml" /></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 /><Relationship Id="rId1" Type="http://schemas.openxmlformats.org/officeDocument/2006/relationships/slideLayout" Target="../slideLayouts/slideLayout3.xml" /></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 /><Relationship Id="rId1" Type="http://schemas.openxmlformats.org/officeDocument/2006/relationships/slideLayout" Target="../slideLayouts/slideLayout3.xml" /></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 /><Relationship Id="rId1" Type="http://schemas.openxmlformats.org/officeDocument/2006/relationships/slideLayout" Target="../slideLayouts/slideLayout4.xml" /></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411480"/>
            <a:ext cx="8046720" cy="1005840"/>
          </a:xfrm>
          <a:prstGeom prst="rect">
            <a:avLst/>
          </a:prstGeom>
          <a:noFill/>
          <a:ln/>
        </p:spPr>
        <p:txBody>
          <a:bodyPr wrap="square" lIns="0" tIns="0" rIns="0" bIns="0" rtlCol="0" anchor="t"/>
          <a:lstStyle/>
          <a:p>
            <a:pPr marL="0" indent="0" algn="l">
              <a:buNone/>
            </a:pPr>
            <a:r>
              <a:rPr lang="en-US" sz="4800" b="1" dirty="0">
                <a:solidFill>
                  <a:schemeClr val="bg1"/>
                </a:solidFill>
              </a:rPr>
              <a:t>La Transpyrénéenne</a:t>
            </a:r>
            <a:endParaRPr lang="en-US" sz="4800" dirty="0"/>
          </a:p>
        </p:txBody>
      </p:sp>
      <p:sp>
        <p:nvSpPr>
          <p:cNvPr id="3" name="Sous-titre"/>
          <p:cNvSpPr txBox="1"/>
          <p:nvPr/>
        </p:nvSpPr>
        <p:spPr>
          <a:xfrm>
            <a:off x="548640" y="1463040"/>
            <a:ext cx="6949440" cy="731520"/>
          </a:xfrm>
          <a:prstGeom prst="rect">
            <a:avLst/>
          </a:prstGeom>
          <a:noFill/>
          <a:ln/>
        </p:spPr>
        <p:txBody>
          <a:bodyPr wrap="square" lIns="0" tIns="0" rIns="0" bIns="0" rtlCol="0" anchor="t"/>
          <a:lstStyle/>
          <a:p>
            <a:pPr marL="0" indent="0">
              <a:buNone/>
            </a:pPr>
            <a:r>
              <a:rPr lang="en-US" sz="1800" dirty="0">
                <a:solidFill>
                  <a:srgbClr val="C9D6DE"/>
                </a:solidFill>
                <a:latin typeface="Calibri" pitchFamily="34" charset="0"/>
                <a:ea typeface="Calibri" pitchFamily="34" charset="-122"/>
                <a:cs typeface="Calibri" pitchFamily="34" charset="-120"/>
              </a:rPr>
              <a:t>D’Hendaye à Banyuls-sur-Mer, de l’Atlantique à la Méditerranée : 1 267 km à moto trail, en suivant la chaîne d’un bout à l’autre.</a:t>
            </a:r>
            <a:endParaRPr lang="en-US" sz="1800" dirty="0"/>
          </a:p>
        </p:txBody>
      </p:sp>
      <p:pic>
        <p:nvPicPr>
          <p:cNvPr id="4" name="Carte du tracé" descr="Tracé de la Transpyrénéenne, d’Hendaye à Banyuls-sur-Mer"/>
          <p:cNvPicPr>
            <a:picLocks noChangeAspect="1"/>
          </p:cNvPicPr>
          <p:nvPr/>
        </p:nvPicPr>
        <p:blipFill>
          <a:blip r:embed="rId3"/>
          <a:stretch>
            <a:fillRect/>
          </a:stretch>
        </p:blipFill>
        <p:spPr>
          <a:xfrm>
            <a:off x="548640" y="2331720"/>
            <a:ext cx="8046720" cy="2496312"/>
          </a:xfrm>
          <a:prstGeom prst="rect">
            <a:avLst/>
          </a:prstGeom>
        </p:spPr>
      </p:pic>
      <p:sp>
        <p:nvSpPr>
          <p:cNvPr id="5" name="Text 2"/>
          <p:cNvSpPr txBox="1"/>
          <p:nvPr/>
        </p:nvSpPr>
        <p:spPr>
          <a:xfrm>
            <a:off x="548640" y="4754880"/>
            <a:ext cx="2743200" cy="228600"/>
          </a:xfrm>
          <a:prstGeom prst="rect">
            <a:avLst/>
          </a:prstGeom>
          <a:noFill/>
          <a:ln/>
        </p:spPr>
        <p:txBody>
          <a:bodyPr wrap="square" lIns="0" tIns="0" rIns="0" bIns="0" rtlCol="0" anchor="t"/>
          <a:lstStyle/>
          <a:p>
            <a:pPr marL="0" indent="0">
              <a:buNone/>
            </a:pPr>
            <a:r>
              <a:rPr lang="en-US" sz="1200" dirty="0">
                <a:solidFill>
                  <a:srgbClr val="C9D6DE"/>
                </a:solidFill>
                <a:latin typeface="Calibri" pitchFamily="34" charset="0"/>
                <a:ea typeface="Calibri" pitchFamily="34" charset="-122"/>
                <a:cs typeface="Calibri" pitchFamily="34" charset="-120"/>
              </a:rPr>
              <a:t>Explore Attitude</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65760"/>
            <a:ext cx="8046720" cy="731520"/>
          </a:xfrm>
          <a:prstGeom prst="rect">
            <a:avLst/>
          </a:prstGeom>
          <a:noFill/>
          <a:ln/>
        </p:spPr>
        <p:txBody>
          <a:bodyPr wrap="square" lIns="0" tIns="0" rIns="0" bIns="0" rtlCol="0" anchor="t"/>
          <a:lstStyle/>
          <a:p>
            <a:pPr marL="0" indent="0" algn="l">
              <a:buNone/>
            </a:pPr>
            <a:r>
              <a:rPr lang="en-US" sz="3400" b="1" dirty="0">
                <a:solidFill>
                  <a:schemeClr val="tx2"/>
                </a:solidFill>
              </a:rPr>
              <a:t>La Transpyrénéenne en chiffres</a:t>
            </a:r>
            <a:endParaRPr lang="en-US" sz="3400" dirty="0"/>
          </a:p>
        </p:txBody>
      </p:sp>
      <p:sp>
        <p:nvSpPr>
          <p:cNvPr id="3" name="Carte chiffre 1"/>
          <p:cNvSpPr/>
          <p:nvPr/>
        </p:nvSpPr>
        <p:spPr>
          <a:xfrm>
            <a:off x="548640" y="1371600"/>
            <a:ext cx="3931920" cy="1508760"/>
          </a:xfrm>
          <a:prstGeom prst="roundRect">
            <a:avLst>
              <a:gd name="adj" fmla="val 6061"/>
            </a:avLst>
          </a:prstGeom>
          <a:solidFill>
            <a:schemeClr val="bg2"/>
          </a:solidFill>
          <a:ln/>
        </p:spPr>
      </p:sp>
      <p:sp>
        <p:nvSpPr>
          <p:cNvPr id="4" name="Text 2"/>
          <p:cNvSpPr txBox="1"/>
          <p:nvPr/>
        </p:nvSpPr>
        <p:spPr>
          <a:xfrm>
            <a:off x="822960" y="1554480"/>
            <a:ext cx="3383280" cy="777240"/>
          </a:xfrm>
          <a:prstGeom prst="rect">
            <a:avLst/>
          </a:prstGeom>
          <a:noFill/>
          <a:ln/>
        </p:spPr>
        <p:txBody>
          <a:bodyPr wrap="square" lIns="0" tIns="0" rIns="0" bIns="0" rtlCol="0" anchor="ctr"/>
          <a:lstStyle/>
          <a:p>
            <a:pPr marL="0" indent="0">
              <a:buNone/>
            </a:pPr>
            <a:r>
              <a:rPr lang="en-US" sz="4400" b="1" dirty="0">
                <a:solidFill>
                  <a:schemeClr val="tx2"/>
                </a:solidFill>
                <a:latin typeface="Cambria" pitchFamily="34" charset="0"/>
                <a:ea typeface="Cambria" pitchFamily="34" charset="-122"/>
                <a:cs typeface="Cambria" pitchFamily="34" charset="-120"/>
              </a:rPr>
              <a:t>1 267 km</a:t>
            </a:r>
            <a:endParaRPr lang="en-US" sz="4400" dirty="0"/>
          </a:p>
        </p:txBody>
      </p:sp>
      <p:sp>
        <p:nvSpPr>
          <p:cNvPr id="5" name="Text 3"/>
          <p:cNvSpPr txBox="1"/>
          <p:nvPr/>
        </p:nvSpPr>
        <p:spPr>
          <a:xfrm>
            <a:off x="822960" y="2377440"/>
            <a:ext cx="3383280" cy="320040"/>
          </a:xfrm>
          <a:prstGeom prst="rect">
            <a:avLst/>
          </a:prstGeom>
          <a:noFill/>
          <a:ln/>
        </p:spPr>
        <p:txBody>
          <a:bodyPr wrap="square" lIns="0" tIns="0" rIns="0" bIns="0" rtlCol="0" anchor="t"/>
          <a:lstStyle/>
          <a:p>
            <a:pPr marL="0" indent="0">
              <a:buNone/>
            </a:pPr>
            <a:r>
              <a:rPr lang="en-US" sz="1600" dirty="0">
                <a:solidFill>
                  <a:srgbClr val="51606B"/>
                </a:solidFill>
                <a:latin typeface="Calibri" pitchFamily="34" charset="0"/>
                <a:ea typeface="Calibri" pitchFamily="34" charset="-122"/>
                <a:cs typeface="Calibri" pitchFamily="34" charset="-120"/>
              </a:rPr>
              <a:t>de l’océan à la mer</a:t>
            </a:r>
            <a:endParaRPr lang="en-US" sz="1600" dirty="0"/>
          </a:p>
        </p:txBody>
      </p:sp>
      <p:sp>
        <p:nvSpPr>
          <p:cNvPr id="6" name="Carte chiffre 2"/>
          <p:cNvSpPr/>
          <p:nvPr/>
        </p:nvSpPr>
        <p:spPr>
          <a:xfrm>
            <a:off x="4663440" y="1371600"/>
            <a:ext cx="3931920" cy="1508760"/>
          </a:xfrm>
          <a:prstGeom prst="roundRect">
            <a:avLst>
              <a:gd name="adj" fmla="val 6061"/>
            </a:avLst>
          </a:prstGeom>
          <a:solidFill>
            <a:schemeClr val="bg2"/>
          </a:solidFill>
          <a:ln/>
        </p:spPr>
      </p:sp>
      <p:sp>
        <p:nvSpPr>
          <p:cNvPr id="7" name="Text 5"/>
          <p:cNvSpPr txBox="1"/>
          <p:nvPr/>
        </p:nvSpPr>
        <p:spPr>
          <a:xfrm>
            <a:off x="4937760" y="1554480"/>
            <a:ext cx="3383280" cy="777240"/>
          </a:xfrm>
          <a:prstGeom prst="rect">
            <a:avLst/>
          </a:prstGeom>
          <a:noFill/>
          <a:ln/>
        </p:spPr>
        <p:txBody>
          <a:bodyPr wrap="square" lIns="0" tIns="0" rIns="0" bIns="0" rtlCol="0" anchor="ctr"/>
          <a:lstStyle/>
          <a:p>
            <a:pPr marL="0" indent="0">
              <a:buNone/>
            </a:pPr>
            <a:r>
              <a:rPr lang="en-US" sz="4400" b="1" dirty="0">
                <a:solidFill>
                  <a:schemeClr val="tx2"/>
                </a:solidFill>
                <a:latin typeface="Cambria" pitchFamily="34" charset="0"/>
                <a:ea typeface="Cambria" pitchFamily="34" charset="-122"/>
                <a:cs typeface="Cambria" pitchFamily="34" charset="-120"/>
              </a:rPr>
              <a:t>≈ 30 000 m</a:t>
            </a:r>
            <a:endParaRPr lang="en-US" sz="4400" dirty="0"/>
          </a:p>
        </p:txBody>
      </p:sp>
      <p:sp>
        <p:nvSpPr>
          <p:cNvPr id="8" name="Text 6"/>
          <p:cNvSpPr txBox="1"/>
          <p:nvPr/>
        </p:nvSpPr>
        <p:spPr>
          <a:xfrm>
            <a:off x="4937760" y="2377440"/>
            <a:ext cx="3383280" cy="320040"/>
          </a:xfrm>
          <a:prstGeom prst="rect">
            <a:avLst/>
          </a:prstGeom>
          <a:noFill/>
          <a:ln/>
        </p:spPr>
        <p:txBody>
          <a:bodyPr wrap="square" lIns="0" tIns="0" rIns="0" bIns="0" rtlCol="0" anchor="t"/>
          <a:lstStyle/>
          <a:p>
            <a:pPr marL="0" indent="0">
              <a:buNone/>
            </a:pPr>
            <a:r>
              <a:rPr lang="en-US" sz="1600" dirty="0">
                <a:solidFill>
                  <a:srgbClr val="51606B"/>
                </a:solidFill>
                <a:latin typeface="Calibri" pitchFamily="34" charset="0"/>
                <a:ea typeface="Calibri" pitchFamily="34" charset="-122"/>
                <a:cs typeface="Calibri" pitchFamily="34" charset="-120"/>
              </a:rPr>
              <a:t>de dénivelé positif cumulé</a:t>
            </a:r>
            <a:endParaRPr lang="en-US" sz="1600" dirty="0"/>
          </a:p>
        </p:txBody>
      </p:sp>
      <p:sp>
        <p:nvSpPr>
          <p:cNvPr id="9" name="Carte chiffre 3"/>
          <p:cNvSpPr/>
          <p:nvPr/>
        </p:nvSpPr>
        <p:spPr>
          <a:xfrm>
            <a:off x="548640" y="3063240"/>
            <a:ext cx="3931920" cy="1508760"/>
          </a:xfrm>
          <a:prstGeom prst="roundRect">
            <a:avLst>
              <a:gd name="adj" fmla="val 6061"/>
            </a:avLst>
          </a:prstGeom>
          <a:solidFill>
            <a:schemeClr val="bg2"/>
          </a:solidFill>
          <a:ln/>
        </p:spPr>
      </p:sp>
      <p:sp>
        <p:nvSpPr>
          <p:cNvPr id="10" name="Text 8"/>
          <p:cNvSpPr txBox="1"/>
          <p:nvPr/>
        </p:nvSpPr>
        <p:spPr>
          <a:xfrm>
            <a:off x="822960" y="3246120"/>
            <a:ext cx="3383280" cy="777240"/>
          </a:xfrm>
          <a:prstGeom prst="rect">
            <a:avLst/>
          </a:prstGeom>
          <a:noFill/>
          <a:ln/>
        </p:spPr>
        <p:txBody>
          <a:bodyPr wrap="square" lIns="0" tIns="0" rIns="0" bIns="0" rtlCol="0" anchor="ctr"/>
          <a:lstStyle/>
          <a:p>
            <a:pPr marL="0" indent="0">
              <a:buNone/>
            </a:pPr>
            <a:r>
              <a:rPr lang="en-US" sz="4400" b="1" dirty="0">
                <a:solidFill>
                  <a:schemeClr val="tx2"/>
                </a:solidFill>
                <a:latin typeface="Cambria" pitchFamily="34" charset="0"/>
                <a:ea typeface="Cambria" pitchFamily="34" charset="-122"/>
                <a:cs typeface="Cambria" pitchFamily="34" charset="-120"/>
              </a:rPr>
              <a:t>2 304 m</a:t>
            </a:r>
            <a:endParaRPr lang="en-US" sz="4400" dirty="0"/>
          </a:p>
        </p:txBody>
      </p:sp>
      <p:sp>
        <p:nvSpPr>
          <p:cNvPr id="11" name="Text 9"/>
          <p:cNvSpPr txBox="1"/>
          <p:nvPr/>
        </p:nvSpPr>
        <p:spPr>
          <a:xfrm>
            <a:off x="822960" y="4069080"/>
            <a:ext cx="3383280" cy="320040"/>
          </a:xfrm>
          <a:prstGeom prst="rect">
            <a:avLst/>
          </a:prstGeom>
          <a:noFill/>
          <a:ln/>
        </p:spPr>
        <p:txBody>
          <a:bodyPr wrap="square" lIns="0" tIns="0" rIns="0" bIns="0" rtlCol="0" anchor="t"/>
          <a:lstStyle/>
          <a:p>
            <a:pPr marL="0" indent="0">
              <a:buNone/>
            </a:pPr>
            <a:r>
              <a:rPr lang="en-US" sz="1600" dirty="0">
                <a:solidFill>
                  <a:srgbClr val="51606B"/>
                </a:solidFill>
                <a:latin typeface="Calibri" pitchFamily="34" charset="0"/>
                <a:ea typeface="Calibri" pitchFamily="34" charset="-122"/>
                <a:cs typeface="Calibri" pitchFamily="34" charset="-120"/>
              </a:rPr>
              <a:t>point culminant du tracé</a:t>
            </a:r>
            <a:endParaRPr lang="en-US" sz="1600" dirty="0"/>
          </a:p>
        </p:txBody>
      </p:sp>
      <p:sp>
        <p:nvSpPr>
          <p:cNvPr id="12" name="Carte chiffre 4"/>
          <p:cNvSpPr/>
          <p:nvPr/>
        </p:nvSpPr>
        <p:spPr>
          <a:xfrm>
            <a:off x="4663440" y="3063240"/>
            <a:ext cx="3931920" cy="1508760"/>
          </a:xfrm>
          <a:prstGeom prst="roundRect">
            <a:avLst>
              <a:gd name="adj" fmla="val 6061"/>
            </a:avLst>
          </a:prstGeom>
          <a:solidFill>
            <a:schemeClr val="bg2"/>
          </a:solidFill>
          <a:ln/>
        </p:spPr>
      </p:sp>
      <p:sp>
        <p:nvSpPr>
          <p:cNvPr id="13" name="Text 11"/>
          <p:cNvSpPr txBox="1"/>
          <p:nvPr/>
        </p:nvSpPr>
        <p:spPr>
          <a:xfrm>
            <a:off x="4937760" y="3246120"/>
            <a:ext cx="3383280" cy="777240"/>
          </a:xfrm>
          <a:prstGeom prst="rect">
            <a:avLst/>
          </a:prstGeom>
          <a:noFill/>
          <a:ln/>
        </p:spPr>
        <p:txBody>
          <a:bodyPr wrap="square" lIns="0" tIns="0" rIns="0" bIns="0" rtlCol="0" anchor="ctr"/>
          <a:lstStyle/>
          <a:p>
            <a:pPr marL="0" indent="0">
              <a:buNone/>
            </a:pPr>
            <a:r>
              <a:rPr lang="en-US" sz="4400" b="1" dirty="0">
                <a:solidFill>
                  <a:schemeClr val="tx2"/>
                </a:solidFill>
                <a:latin typeface="Cambria" pitchFamily="34" charset="0"/>
                <a:ea typeface="Cambria" pitchFamily="34" charset="-122"/>
                <a:cs typeface="Cambria" pitchFamily="34" charset="-120"/>
              </a:rPr>
              <a:t>7 jours</a:t>
            </a:r>
            <a:endParaRPr lang="en-US" sz="4400" dirty="0"/>
          </a:p>
        </p:txBody>
      </p:sp>
      <p:sp>
        <p:nvSpPr>
          <p:cNvPr id="14" name="Text 12"/>
          <p:cNvSpPr txBox="1"/>
          <p:nvPr/>
        </p:nvSpPr>
        <p:spPr>
          <a:xfrm>
            <a:off x="4937760" y="4069080"/>
            <a:ext cx="3383280" cy="320040"/>
          </a:xfrm>
          <a:prstGeom prst="rect">
            <a:avLst/>
          </a:prstGeom>
          <a:noFill/>
          <a:ln/>
        </p:spPr>
        <p:txBody>
          <a:bodyPr wrap="square" lIns="0" tIns="0" rIns="0" bIns="0" rtlCol="0" anchor="t"/>
          <a:lstStyle/>
          <a:p>
            <a:pPr marL="0" indent="0">
              <a:buNone/>
            </a:pPr>
            <a:r>
              <a:rPr lang="en-US" sz="1600" dirty="0">
                <a:solidFill>
                  <a:srgbClr val="51606B"/>
                </a:solidFill>
                <a:latin typeface="Calibri" pitchFamily="34" charset="0"/>
                <a:ea typeface="Calibri" pitchFamily="34" charset="-122"/>
                <a:cs typeface="Calibri" pitchFamily="34" charset="-120"/>
              </a:rPr>
              <a:t>≈ 180 km par jour</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65760"/>
            <a:ext cx="8046720" cy="731520"/>
          </a:xfrm>
          <a:prstGeom prst="rect">
            <a:avLst/>
          </a:prstGeom>
          <a:noFill/>
          <a:ln/>
        </p:spPr>
        <p:txBody>
          <a:bodyPr wrap="square" lIns="0" tIns="0" rIns="0" bIns="0" rtlCol="0" anchor="t"/>
          <a:lstStyle/>
          <a:p>
            <a:pPr marL="0" indent="0" algn="l">
              <a:buNone/>
            </a:pPr>
            <a:r>
              <a:rPr lang="en-US" sz="3400" b="1" dirty="0">
                <a:solidFill>
                  <a:schemeClr val="tx2"/>
                </a:solidFill>
              </a:rPr>
              <a:t>Une muraille entre deux mers</a:t>
            </a:r>
            <a:endParaRPr lang="en-US" sz="3400" dirty="0"/>
          </a:p>
        </p:txBody>
      </p:sp>
      <p:sp>
        <p:nvSpPr>
          <p:cNvPr id="3" name="Text 1"/>
          <p:cNvSpPr txBox="1"/>
          <p:nvPr/>
        </p:nvSpPr>
        <p:spPr>
          <a:xfrm>
            <a:off x="548640" y="1371600"/>
            <a:ext cx="4572000" cy="1554480"/>
          </a:xfrm>
          <a:prstGeom prst="rect">
            <a:avLst/>
          </a:prstGeom>
          <a:noFill/>
          <a:ln/>
        </p:spPr>
        <p:txBody>
          <a:bodyPr wrap="square" lIns="0" tIns="0" rIns="0" bIns="0" rtlCol="0" anchor="t"/>
          <a:lstStyle/>
          <a:p>
            <a:pPr marL="0" indent="0">
              <a:buNone/>
            </a:pPr>
            <a:r>
              <a:rPr lang="en-US" sz="1600" dirty="0">
                <a:solidFill>
                  <a:schemeClr val="tx1"/>
                </a:solidFill>
                <a:latin typeface="Calibri" pitchFamily="34" charset="0"/>
                <a:ea typeface="Calibri" pitchFamily="34" charset="-122"/>
                <a:cs typeface="Calibri" pitchFamily="34" charset="-120"/>
              </a:rPr>
              <a:t>Les Pyrénées, ce sont plus de 400 km de chaîne entre l’Atlantique et la Méditerranée, avec des sommets à plus de 3 000 m, des vallées glaciaires, des forêts profondes et des villages de pierre où le temps semble s’être arrêté.</a:t>
            </a:r>
            <a:endParaRPr lang="en-US" sz="1600" dirty="0"/>
          </a:p>
        </p:txBody>
      </p:sp>
      <p:sp>
        <p:nvSpPr>
          <p:cNvPr id="4" name="Text 2"/>
          <p:cNvSpPr txBox="1"/>
          <p:nvPr/>
        </p:nvSpPr>
        <p:spPr>
          <a:xfrm>
            <a:off x="548640" y="3017520"/>
            <a:ext cx="4572000" cy="1554480"/>
          </a:xfrm>
          <a:prstGeom prst="rect">
            <a:avLst/>
          </a:prstGeom>
          <a:noFill/>
          <a:ln/>
        </p:spPr>
        <p:txBody>
          <a:bodyPr wrap="square" lIns="0" tIns="0" rIns="0" bIns="0" rtlCol="0" anchor="t"/>
          <a:lstStyle/>
          <a:p>
            <a:pPr marL="0" indent="0">
              <a:buNone/>
            </a:pPr>
            <a:r>
              <a:rPr lang="en-US" sz="1600" dirty="0">
                <a:solidFill>
                  <a:schemeClr val="tx1"/>
                </a:solidFill>
                <a:latin typeface="Calibri" pitchFamily="34" charset="0"/>
                <a:ea typeface="Calibri" pitchFamily="34" charset="-122"/>
                <a:cs typeface="Calibri" pitchFamily="34" charset="-120"/>
              </a:rPr>
              <a:t>Notre trace serpente d’un versant à l’autre : France, Espagne et Andorre se succèdent au fil des cols. Vous roulez en petit groupe, derrière un guide professionnel qui choisit les bons passages selon la météo. Vous, vous pilotez.</a:t>
            </a:r>
            <a:endParaRPr lang="en-US" sz="1600" dirty="0"/>
          </a:p>
        </p:txBody>
      </p:sp>
      <p:sp>
        <p:nvSpPr>
          <p:cNvPr id="5" name="Encadré distance"/>
          <p:cNvSpPr/>
          <p:nvPr/>
        </p:nvSpPr>
        <p:spPr>
          <a:xfrm>
            <a:off x="5577840" y="1371600"/>
            <a:ext cx="3017520" cy="3200400"/>
          </a:xfrm>
          <a:prstGeom prst="roundRect">
            <a:avLst>
              <a:gd name="adj" fmla="val 3030"/>
            </a:avLst>
          </a:prstGeom>
          <a:solidFill>
            <a:schemeClr val="tx1"/>
          </a:solidFill>
          <a:ln/>
        </p:spPr>
      </p:sp>
      <p:sp>
        <p:nvSpPr>
          <p:cNvPr id="6" name="Text 4"/>
          <p:cNvSpPr txBox="1"/>
          <p:nvPr/>
        </p:nvSpPr>
        <p:spPr>
          <a:xfrm>
            <a:off x="5852160" y="1645920"/>
            <a:ext cx="2468880" cy="640080"/>
          </a:xfrm>
          <a:prstGeom prst="rect">
            <a:avLst/>
          </a:prstGeom>
          <a:noFill/>
          <a:ln/>
        </p:spPr>
        <p:txBody>
          <a:bodyPr wrap="square" lIns="0" tIns="0" rIns="0" bIns="0" rtlCol="0" anchor="t"/>
          <a:lstStyle/>
          <a:p>
            <a:pPr marL="0" indent="0">
              <a:buNone/>
            </a:pPr>
            <a:r>
              <a:rPr lang="en-US" sz="4000" b="1" dirty="0">
                <a:solidFill>
                  <a:schemeClr val="accent2"/>
                </a:solidFill>
                <a:latin typeface="Cambria" pitchFamily="34" charset="0"/>
                <a:ea typeface="Cambria" pitchFamily="34" charset="-122"/>
                <a:cs typeface="Cambria" pitchFamily="34" charset="-120"/>
              </a:rPr>
              <a:t>400 km</a:t>
            </a:r>
            <a:endParaRPr lang="en-US" sz="4000" dirty="0"/>
          </a:p>
        </p:txBody>
      </p:sp>
      <p:sp>
        <p:nvSpPr>
          <p:cNvPr id="7" name="Text 5"/>
          <p:cNvSpPr txBox="1"/>
          <p:nvPr/>
        </p:nvSpPr>
        <p:spPr>
          <a:xfrm>
            <a:off x="5852160" y="2286000"/>
            <a:ext cx="2468880" cy="320040"/>
          </a:xfrm>
          <a:prstGeom prst="rect">
            <a:avLst/>
          </a:prstGeom>
          <a:noFill/>
          <a:ln/>
        </p:spPr>
        <p:txBody>
          <a:bodyPr wrap="square" lIns="0" tIns="0" rIns="0" bIns="0" rtlCol="0" anchor="t"/>
          <a:lstStyle/>
          <a:p>
            <a:pPr marL="0" indent="0">
              <a:buNone/>
            </a:pPr>
            <a:r>
              <a:rPr lang="en-US" sz="1600" dirty="0">
                <a:solidFill>
                  <a:schemeClr val="bg1"/>
                </a:solidFill>
                <a:latin typeface="Calibri" pitchFamily="34" charset="0"/>
                <a:ea typeface="Calibri" pitchFamily="34" charset="-122"/>
                <a:cs typeface="Calibri" pitchFamily="34" charset="-120"/>
              </a:rPr>
              <a:t>à vol d’oiseau</a:t>
            </a:r>
            <a:endParaRPr lang="en-US" sz="1600" dirty="0"/>
          </a:p>
        </p:txBody>
      </p:sp>
      <p:sp>
        <p:nvSpPr>
          <p:cNvPr id="8" name="Text 6"/>
          <p:cNvSpPr txBox="1"/>
          <p:nvPr/>
        </p:nvSpPr>
        <p:spPr>
          <a:xfrm>
            <a:off x="5852160" y="3108960"/>
            <a:ext cx="2468880" cy="640080"/>
          </a:xfrm>
          <a:prstGeom prst="rect">
            <a:avLst/>
          </a:prstGeom>
          <a:noFill/>
          <a:ln/>
        </p:spPr>
        <p:txBody>
          <a:bodyPr wrap="square" lIns="0" tIns="0" rIns="0" bIns="0" rtlCol="0" anchor="t"/>
          <a:lstStyle/>
          <a:p>
            <a:pPr marL="0" indent="0">
              <a:buNone/>
            </a:pPr>
            <a:r>
              <a:rPr lang="en-US" sz="4000" b="1" dirty="0">
                <a:solidFill>
                  <a:schemeClr val="accent1"/>
                </a:solidFill>
                <a:latin typeface="Cambria" pitchFamily="34" charset="0"/>
                <a:ea typeface="Cambria" pitchFamily="34" charset="-122"/>
                <a:cs typeface="Cambria" pitchFamily="34" charset="-120"/>
              </a:rPr>
              <a:t>1 267 km</a:t>
            </a:r>
            <a:endParaRPr lang="en-US" sz="4000" dirty="0"/>
          </a:p>
        </p:txBody>
      </p:sp>
      <p:sp>
        <p:nvSpPr>
          <p:cNvPr id="9" name="Text 7"/>
          <p:cNvSpPr txBox="1"/>
          <p:nvPr/>
        </p:nvSpPr>
        <p:spPr>
          <a:xfrm>
            <a:off x="5852160" y="3749040"/>
            <a:ext cx="2468880" cy="548640"/>
          </a:xfrm>
          <a:prstGeom prst="rect">
            <a:avLst/>
          </a:prstGeom>
          <a:noFill/>
          <a:ln/>
        </p:spPr>
        <p:txBody>
          <a:bodyPr wrap="square" lIns="0" tIns="0" rIns="0" bIns="0" rtlCol="0" anchor="t"/>
          <a:lstStyle/>
          <a:p>
            <a:pPr marL="0" indent="0">
              <a:buNone/>
            </a:pPr>
            <a:r>
              <a:rPr lang="en-US" sz="1600" dirty="0">
                <a:solidFill>
                  <a:schemeClr val="bg1"/>
                </a:solidFill>
                <a:latin typeface="Calibri" pitchFamily="34" charset="0"/>
                <a:ea typeface="Calibri" pitchFamily="34" charset="-122"/>
                <a:cs typeface="Calibri" pitchFamily="34" charset="-120"/>
              </a:rPr>
              <a:t>de trace réellement roulée</a:t>
            </a:r>
            <a:endParaRPr lang="en-US" sz="16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65760"/>
            <a:ext cx="8046720" cy="731520"/>
          </a:xfrm>
          <a:prstGeom prst="rect">
            <a:avLst/>
          </a:prstGeom>
          <a:noFill/>
          <a:ln/>
        </p:spPr>
        <p:txBody>
          <a:bodyPr wrap="square" lIns="0" tIns="0" rIns="0" bIns="0" rtlCol="0" anchor="t"/>
          <a:lstStyle/>
          <a:p>
            <a:pPr marL="0" indent="0" algn="l">
              <a:buNone/>
            </a:pPr>
            <a:r>
              <a:rPr lang="en-US" sz="3400" b="1" dirty="0">
                <a:solidFill>
                  <a:schemeClr val="tx2"/>
                </a:solidFill>
              </a:rPr>
              <a:t>Le profil du voyage</a:t>
            </a:r>
            <a:endParaRPr lang="en-US" sz="3400" dirty="0"/>
          </a:p>
        </p:txBody>
      </p:sp>
      <p:pic>
        <p:nvPicPr>
          <p:cNvPr id="3" name="Profil d’altitude" descr="Profil d’altitude de la Transpyrénéenne, de Hendaye à Banyuls-sur-Mer"/>
          <p:cNvPicPr>
            <a:picLocks noChangeAspect="1"/>
          </p:cNvPicPr>
          <p:nvPr/>
        </p:nvPicPr>
        <p:blipFill>
          <a:blip r:embed="rId3"/>
          <a:stretch>
            <a:fillRect/>
          </a:stretch>
        </p:blipFill>
        <p:spPr>
          <a:xfrm>
            <a:off x="548640" y="1280160"/>
            <a:ext cx="8046720" cy="2743200"/>
          </a:xfrm>
          <a:prstGeom prst="rect">
            <a:avLst/>
          </a:prstGeom>
        </p:spPr>
      </p:pic>
      <p:sp>
        <p:nvSpPr>
          <p:cNvPr id="4" name="Text 1"/>
          <p:cNvSpPr txBox="1"/>
          <p:nvPr/>
        </p:nvSpPr>
        <p:spPr>
          <a:xfrm>
            <a:off x="548640" y="4206240"/>
            <a:ext cx="8046720" cy="548640"/>
          </a:xfrm>
          <a:prstGeom prst="rect">
            <a:avLst/>
          </a:prstGeom>
          <a:noFill/>
          <a:ln/>
        </p:spPr>
        <p:txBody>
          <a:bodyPr wrap="square" lIns="0" tIns="0" rIns="0" bIns="0" rtlCol="0" anchor="t"/>
          <a:lstStyle/>
          <a:p>
            <a:pPr marL="0" indent="0">
              <a:buNone/>
            </a:pPr>
            <a:r>
              <a:rPr lang="en-US" sz="1400" dirty="0">
                <a:solidFill>
                  <a:srgbClr val="51606B"/>
                </a:solidFill>
                <a:latin typeface="Calibri" pitchFamily="34" charset="0"/>
                <a:ea typeface="Calibri" pitchFamily="34" charset="-122"/>
                <a:cs typeface="Calibri" pitchFamily="34" charset="-120"/>
              </a:rPr>
              <a:t>Du niveau de la mer à 2 304 m, puis retour au niveau de la mer : une trentaine de kilomètres se déroulent au-dessus de 2 000 m.</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65760"/>
            <a:ext cx="8046720" cy="731520"/>
          </a:xfrm>
          <a:prstGeom prst="rect">
            <a:avLst/>
          </a:prstGeom>
          <a:noFill/>
          <a:ln/>
        </p:spPr>
        <p:txBody>
          <a:bodyPr wrap="square" lIns="0" tIns="0" rIns="0" bIns="0" rtlCol="0" anchor="t"/>
          <a:lstStyle/>
          <a:p>
            <a:pPr marL="0" indent="0" algn="l">
              <a:buNone/>
            </a:pPr>
            <a:r>
              <a:rPr lang="en-US" sz="3400" b="1" dirty="0">
                <a:solidFill>
                  <a:schemeClr val="tx2"/>
                </a:solidFill>
              </a:rPr>
              <a:t>Étape par étape</a:t>
            </a:r>
            <a:endParaRPr lang="en-US" sz="3400" dirty="0"/>
          </a:p>
        </p:txBody>
      </p:sp>
      <p:graphicFrame>
        <p:nvGraphicFramePr>
          <p:cNvPr id="6" name="Tableau des étapes"/>
          <p:cNvGraphicFramePr>
            <a:graphicFrameLocks noGrp="1"/>
          </p:cNvGraphicFramePr>
          <p:nvPr>
            <p:extLst>
              <p:ext uri="{D42A27DB-BD31-4B8C-83A1-F6EECF244321}">
                <p14:modId xmlns:p14="http://schemas.microsoft.com/office/powerpoint/2010/main" val="1579011935"/>
              </p:ext>
            </p:extLst>
          </p:nvPr>
        </p:nvGraphicFramePr>
        <p:xfrm>
          <a:off x="548640" y="1280160"/>
          <a:ext cx="8046720" cy="914400"/>
        </p:xfrm>
        <a:graphic>
          <a:graphicData uri="http://schemas.openxmlformats.org/drawingml/2006/table">
            <a:tbl>
              <a:tblPr/>
              <a:tblGrid>
                <a:gridCol w="1371600">
                  <a:extLst>
                    <a:ext uri="{9D8B030D-6E8A-4147-A177-3AD203B41FA5}">
                      <a16:colId xmlns:a16="http://schemas.microsoft.com/office/drawing/2014/main" val="20000"/>
                    </a:ext>
                  </a:extLst>
                </a:gridCol>
                <a:gridCol w="2011680">
                  <a:extLst>
                    <a:ext uri="{9D8B030D-6E8A-4147-A177-3AD203B41FA5}">
                      <a16:colId xmlns:a16="http://schemas.microsoft.com/office/drawing/2014/main" val="20001"/>
                    </a:ext>
                  </a:extLst>
                </a:gridCol>
                <a:gridCol w="1554480">
                  <a:extLst>
                    <a:ext uri="{9D8B030D-6E8A-4147-A177-3AD203B41FA5}">
                      <a16:colId xmlns:a16="http://schemas.microsoft.com/office/drawing/2014/main" val="20002"/>
                    </a:ext>
                  </a:extLst>
                </a:gridCol>
                <a:gridCol w="1554480">
                  <a:extLst>
                    <a:ext uri="{9D8B030D-6E8A-4147-A177-3AD203B41FA5}">
                      <a16:colId xmlns:a16="http://schemas.microsoft.com/office/drawing/2014/main" val="20003"/>
                    </a:ext>
                  </a:extLst>
                </a:gridCol>
                <a:gridCol w="1554480">
                  <a:extLst>
                    <a:ext uri="{9D8B030D-6E8A-4147-A177-3AD203B41FA5}">
                      <a16:colId xmlns:a16="http://schemas.microsoft.com/office/drawing/2014/main" val="20004"/>
                    </a:ext>
                  </a:extLst>
                </a:gridCol>
              </a:tblGrid>
              <a:tr h="384048">
                <a:tc>
                  <a:txBody>
                    <a:bodyPr/>
                    <a:lstStyle/>
                    <a:p>
                      <a:pPr marL="0" indent="0">
                        <a:buNone/>
                      </a:pPr>
                      <a:r>
                        <a:rPr lang="en-US" sz="1400" b="1" dirty="0">
                          <a:solidFill>
                            <a:srgbClr val="FFFFFF"/>
                          </a:solidFill>
                          <a:latin typeface="Cambria" pitchFamily="34" charset="0"/>
                          <a:ea typeface="Cambria" pitchFamily="34" charset="-122"/>
                          <a:cs typeface="Cambria" pitchFamily="34" charset="-120"/>
                        </a:rPr>
                        <a:t>Étape</a:t>
                      </a:r>
                      <a:endParaRPr lang="en-US" sz="1400" dirty="0">
                        <a:latin typeface="Cambria" charset="0"/>
                        <a:ea typeface="Cambria" charset="0"/>
                        <a:cs typeface="Cambria" charset="0"/>
                      </a:endParaRPr>
                    </a:p>
                  </a:txBody>
                  <a:tcPr anchor="ctr">
                    <a:lnL w="0" cap="flat" cmpd="sng" algn="ctr">
                      <a:noFill/>
                    </a:lnL>
                    <a:lnR w="0" cap="flat" cmpd="sng" algn="ctr">
                      <a:noFill/>
                    </a:lnR>
                    <a:lnT w="0" cap="flat" cmpd="sng" algn="ctr">
                      <a:noFill/>
                    </a:lnT>
                    <a:lnB w="0" cap="flat" cmpd="sng" algn="ctr">
                      <a:noFill/>
                    </a:lnB>
                    <a:solidFill>
                      <a:schemeClr val="tx2"/>
                    </a:solidFill>
                  </a:tcPr>
                </a:tc>
                <a:tc>
                  <a:txBody>
                    <a:bodyPr/>
                    <a:lstStyle/>
                    <a:p>
                      <a:pPr marL="0" indent="0">
                        <a:buNone/>
                      </a:pPr>
                      <a:r>
                        <a:rPr lang="en-US" sz="1400" b="1" dirty="0">
                          <a:solidFill>
                            <a:srgbClr val="FFFFFF"/>
                          </a:solidFill>
                          <a:latin typeface="Cambria" pitchFamily="34" charset="0"/>
                          <a:ea typeface="Cambria" pitchFamily="34" charset="-122"/>
                          <a:cs typeface="Cambria" pitchFamily="34" charset="-120"/>
                        </a:rPr>
                        <a:t>Kilométrage</a:t>
                      </a:r>
                      <a:endParaRPr lang="en-US" sz="1400" dirty="0">
                        <a:latin typeface="Cambria" charset="0"/>
                        <a:ea typeface="Cambria" charset="0"/>
                        <a:cs typeface="Cambria" charset="0"/>
                      </a:endParaRPr>
                    </a:p>
                  </a:txBody>
                  <a:tcPr anchor="ctr">
                    <a:lnL w="0" cap="flat" cmpd="sng" algn="ctr">
                      <a:noFill/>
                    </a:lnL>
                    <a:lnR w="0" cap="flat" cmpd="sng" algn="ctr">
                      <a:noFill/>
                    </a:lnR>
                    <a:lnT w="0" cap="flat" cmpd="sng" algn="ctr">
                      <a:noFill/>
                    </a:lnT>
                    <a:lnB w="0" cap="flat" cmpd="sng" algn="ctr">
                      <a:noFill/>
                    </a:lnB>
                    <a:solidFill>
                      <a:schemeClr val="tx2"/>
                    </a:solidFill>
                  </a:tcPr>
                </a:tc>
                <a:tc>
                  <a:txBody>
                    <a:bodyPr/>
                    <a:lstStyle/>
                    <a:p>
                      <a:pPr marL="0" indent="0">
                        <a:buNone/>
                      </a:pPr>
                      <a:r>
                        <a:rPr lang="en-US" sz="1400" b="1" dirty="0">
                          <a:solidFill>
                            <a:srgbClr val="FFFFFF"/>
                          </a:solidFill>
                          <a:latin typeface="Cambria" pitchFamily="34" charset="0"/>
                          <a:ea typeface="Cambria" pitchFamily="34" charset="-122"/>
                          <a:cs typeface="Cambria" pitchFamily="34" charset="-120"/>
                        </a:rPr>
                        <a:t>Distance</a:t>
                      </a:r>
                      <a:endParaRPr lang="en-US" sz="1400" dirty="0">
                        <a:latin typeface="Cambria" charset="0"/>
                        <a:ea typeface="Cambria" charset="0"/>
                        <a:cs typeface="Cambria" charset="0"/>
                      </a:endParaRPr>
                    </a:p>
                  </a:txBody>
                  <a:tcPr anchor="ctr">
                    <a:lnL w="0" cap="flat" cmpd="sng" algn="ctr">
                      <a:noFill/>
                    </a:lnL>
                    <a:lnR w="0" cap="flat" cmpd="sng" algn="ctr">
                      <a:noFill/>
                    </a:lnR>
                    <a:lnT w="0" cap="flat" cmpd="sng" algn="ctr">
                      <a:noFill/>
                    </a:lnT>
                    <a:lnB w="0" cap="flat" cmpd="sng" algn="ctr">
                      <a:noFill/>
                    </a:lnB>
                    <a:solidFill>
                      <a:schemeClr val="tx2"/>
                    </a:solidFill>
                  </a:tcPr>
                </a:tc>
                <a:tc>
                  <a:txBody>
                    <a:bodyPr/>
                    <a:lstStyle/>
                    <a:p>
                      <a:pPr marL="0" indent="0">
                        <a:buNone/>
                      </a:pPr>
                      <a:r>
                        <a:rPr lang="en-US" sz="1400" b="1" dirty="0">
                          <a:solidFill>
                            <a:srgbClr val="FFFFFF"/>
                          </a:solidFill>
                          <a:latin typeface="Cambria" pitchFamily="34" charset="0"/>
                          <a:ea typeface="Cambria" pitchFamily="34" charset="-122"/>
                          <a:cs typeface="Cambria" pitchFamily="34" charset="-120"/>
                        </a:rPr>
                        <a:t>D+</a:t>
                      </a:r>
                      <a:endParaRPr lang="en-US" sz="1400" dirty="0">
                        <a:latin typeface="Cambria" charset="0"/>
                        <a:ea typeface="Cambria" charset="0"/>
                        <a:cs typeface="Cambria" charset="0"/>
                      </a:endParaRPr>
                    </a:p>
                  </a:txBody>
                  <a:tcPr anchor="ctr">
                    <a:lnL w="0" cap="flat" cmpd="sng" algn="ctr">
                      <a:noFill/>
                    </a:lnL>
                    <a:lnR w="0" cap="flat" cmpd="sng" algn="ctr">
                      <a:noFill/>
                    </a:lnR>
                    <a:lnT w="0" cap="flat" cmpd="sng" algn="ctr">
                      <a:noFill/>
                    </a:lnT>
                    <a:lnB w="0" cap="flat" cmpd="sng" algn="ctr">
                      <a:noFill/>
                    </a:lnB>
                    <a:solidFill>
                      <a:schemeClr val="tx2"/>
                    </a:solidFill>
                  </a:tcPr>
                </a:tc>
                <a:tc>
                  <a:txBody>
                    <a:bodyPr/>
                    <a:lstStyle/>
                    <a:p>
                      <a:pPr marL="0" indent="0">
                        <a:buNone/>
                      </a:pPr>
                      <a:r>
                        <a:rPr lang="en-US" sz="1400" b="1" dirty="0">
                          <a:solidFill>
                            <a:srgbClr val="FFFFFF"/>
                          </a:solidFill>
                          <a:latin typeface="Cambria" pitchFamily="34" charset="0"/>
                          <a:ea typeface="Cambria" pitchFamily="34" charset="-122"/>
                          <a:cs typeface="Cambria" pitchFamily="34" charset="-120"/>
                        </a:rPr>
                        <a:t>Alt. max</a:t>
                      </a:r>
                      <a:endParaRPr lang="en-US" sz="1400" dirty="0">
                        <a:latin typeface="Cambria" charset="0"/>
                        <a:ea typeface="Cambria" charset="0"/>
                        <a:cs typeface="Cambria" charset="0"/>
                      </a:endParaRPr>
                    </a:p>
                  </a:txBody>
                  <a:tcPr anchor="ctr">
                    <a:lnL w="0" cap="flat" cmpd="sng" algn="ctr">
                      <a:noFill/>
                    </a:lnL>
                    <a:lnR w="0" cap="flat" cmpd="sng" algn="ctr">
                      <a:noFill/>
                    </a:lnR>
                    <a:lnT w="0" cap="flat" cmpd="sng" algn="ctr">
                      <a:noFill/>
                    </a:lnT>
                    <a:lnB w="0" cap="flat" cmpd="sng" algn="ctr">
                      <a:noFill/>
                    </a:lnB>
                    <a:solidFill>
                      <a:schemeClr val="tx2"/>
                    </a:solidFill>
                  </a:tcPr>
                </a:tc>
                <a:extLst>
                  <a:ext uri="{0D108BD9-81ED-4DB2-BD59-A6C34878D82A}">
                    <a16:rowId xmlns:a16="http://schemas.microsoft.com/office/drawing/2014/main" val="10000"/>
                  </a:ext>
                </a:extLst>
              </a:tr>
              <a:tr h="384048">
                <a:tc>
                  <a:txBody>
                    <a:bodyPr/>
                    <a:lstStyle/>
                    <a:p>
                      <a:pPr marL="0" indent="0">
                        <a:buNone/>
                      </a:pPr>
                      <a:r>
                        <a:rPr lang="en-US" sz="1400" dirty="0">
                          <a:solidFill>
                            <a:schemeClr val="tx1"/>
                          </a:solidFill>
                          <a:latin typeface="Calibri" pitchFamily="34" charset="0"/>
                          <a:ea typeface="Calibri" pitchFamily="34" charset="-122"/>
                          <a:cs typeface="Calibri" pitchFamily="34" charset="-120"/>
                        </a:rPr>
                        <a:t>Jour 1</a:t>
                      </a:r>
                      <a:endParaRPr lang="en-US" sz="14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chemeClr val="bg2"/>
                    </a:solidFill>
                  </a:tcPr>
                </a:tc>
                <a:tc>
                  <a:txBody>
                    <a:bodyPr/>
                    <a:lstStyle/>
                    <a:p>
                      <a:pPr marL="0" indent="0">
                        <a:buNone/>
                      </a:pPr>
                      <a:r>
                        <a:rPr lang="en-US" sz="1400" dirty="0">
                          <a:solidFill>
                            <a:schemeClr val="tx1"/>
                          </a:solidFill>
                          <a:latin typeface="Calibri" pitchFamily="34" charset="0"/>
                          <a:ea typeface="Calibri" pitchFamily="34" charset="-122"/>
                          <a:cs typeface="Calibri" pitchFamily="34" charset="-120"/>
                        </a:rPr>
                        <a:t>km 0–181</a:t>
                      </a:r>
                      <a:endParaRPr lang="en-US" sz="14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chemeClr val="bg2"/>
                    </a:solidFill>
                  </a:tcPr>
                </a:tc>
                <a:tc>
                  <a:txBody>
                    <a:bodyPr/>
                    <a:lstStyle/>
                    <a:p>
                      <a:pPr marL="0" indent="0">
                        <a:buNone/>
                      </a:pPr>
                      <a:r>
                        <a:rPr lang="en-US" sz="1400" dirty="0">
                          <a:solidFill>
                            <a:schemeClr val="tx1"/>
                          </a:solidFill>
                          <a:latin typeface="Calibri" pitchFamily="34" charset="0"/>
                          <a:ea typeface="Calibri" pitchFamily="34" charset="-122"/>
                          <a:cs typeface="Calibri" pitchFamily="34" charset="-120"/>
                        </a:rPr>
                        <a:t>181 km</a:t>
                      </a:r>
                      <a:endParaRPr lang="en-US" sz="14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chemeClr val="bg2"/>
                    </a:solidFill>
                  </a:tcPr>
                </a:tc>
                <a:tc>
                  <a:txBody>
                    <a:bodyPr/>
                    <a:lstStyle/>
                    <a:p>
                      <a:pPr marL="0" indent="0">
                        <a:buNone/>
                      </a:pPr>
                      <a:r>
                        <a:rPr lang="en-US" sz="1400" dirty="0">
                          <a:solidFill>
                            <a:schemeClr val="tx1"/>
                          </a:solidFill>
                          <a:latin typeface="Calibri" pitchFamily="34" charset="0"/>
                          <a:ea typeface="Calibri" pitchFamily="34" charset="-122"/>
                          <a:cs typeface="Calibri" pitchFamily="34" charset="-120"/>
                        </a:rPr>
                        <a:t>≈ 5 200 m</a:t>
                      </a:r>
                      <a:endParaRPr lang="en-US" sz="14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chemeClr val="bg2"/>
                    </a:solidFill>
                  </a:tcPr>
                </a:tc>
                <a:tc>
                  <a:txBody>
                    <a:bodyPr/>
                    <a:lstStyle/>
                    <a:p>
                      <a:pPr marL="0" indent="0">
                        <a:buNone/>
                      </a:pPr>
                      <a:r>
                        <a:rPr lang="en-US" sz="1400" dirty="0">
                          <a:solidFill>
                            <a:schemeClr val="tx1"/>
                          </a:solidFill>
                          <a:latin typeface="Calibri" pitchFamily="34" charset="0"/>
                          <a:ea typeface="Calibri" pitchFamily="34" charset="-122"/>
                          <a:cs typeface="Calibri" pitchFamily="34" charset="-120"/>
                        </a:rPr>
                        <a:t>1 050 m</a:t>
                      </a:r>
                      <a:endParaRPr lang="en-US" sz="14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chemeClr val="bg2"/>
                    </a:solidFill>
                  </a:tcPr>
                </a:tc>
                <a:extLst>
                  <a:ext uri="{0D108BD9-81ED-4DB2-BD59-A6C34878D82A}">
                    <a16:rowId xmlns:a16="http://schemas.microsoft.com/office/drawing/2014/main" val="10001"/>
                  </a:ext>
                </a:extLst>
              </a:tr>
              <a:tr h="384048">
                <a:tc>
                  <a:txBody>
                    <a:bodyPr/>
                    <a:lstStyle/>
                    <a:p>
                      <a:pPr marL="0" indent="0">
                        <a:buNone/>
                      </a:pPr>
                      <a:r>
                        <a:rPr lang="en-US" sz="1400" dirty="0">
                          <a:solidFill>
                            <a:schemeClr val="tx1"/>
                          </a:solidFill>
                          <a:latin typeface="Calibri" pitchFamily="34" charset="0"/>
                          <a:ea typeface="Calibri" pitchFamily="34" charset="-122"/>
                          <a:cs typeface="Calibri" pitchFamily="34" charset="-120"/>
                        </a:rPr>
                        <a:t>Jour 2</a:t>
                      </a:r>
                      <a:endParaRPr lang="en-US" sz="14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chemeClr val="bg1"/>
                    </a:solidFill>
                  </a:tcPr>
                </a:tc>
                <a:tc>
                  <a:txBody>
                    <a:bodyPr/>
                    <a:lstStyle/>
                    <a:p>
                      <a:pPr marL="0" indent="0">
                        <a:buNone/>
                      </a:pPr>
                      <a:r>
                        <a:rPr lang="en-US" sz="1400" dirty="0">
                          <a:solidFill>
                            <a:schemeClr val="tx1"/>
                          </a:solidFill>
                          <a:latin typeface="Calibri" pitchFamily="34" charset="0"/>
                          <a:ea typeface="Calibri" pitchFamily="34" charset="-122"/>
                          <a:cs typeface="Calibri" pitchFamily="34" charset="-120"/>
                        </a:rPr>
                        <a:t>km 181–362</a:t>
                      </a:r>
                      <a:endParaRPr lang="en-US" sz="14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chemeClr val="bg1"/>
                    </a:solidFill>
                  </a:tcPr>
                </a:tc>
                <a:tc>
                  <a:txBody>
                    <a:bodyPr/>
                    <a:lstStyle/>
                    <a:p>
                      <a:pPr marL="0" indent="0">
                        <a:buNone/>
                      </a:pPr>
                      <a:r>
                        <a:rPr lang="en-US" sz="1400" dirty="0">
                          <a:solidFill>
                            <a:schemeClr val="tx1"/>
                          </a:solidFill>
                          <a:latin typeface="Calibri" pitchFamily="34" charset="0"/>
                          <a:ea typeface="Calibri" pitchFamily="34" charset="-122"/>
                          <a:cs typeface="Calibri" pitchFamily="34" charset="-120"/>
                        </a:rPr>
                        <a:t>181 km</a:t>
                      </a:r>
                      <a:endParaRPr lang="en-US" sz="14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chemeClr val="bg1"/>
                    </a:solidFill>
                  </a:tcPr>
                </a:tc>
                <a:tc>
                  <a:txBody>
                    <a:bodyPr/>
                    <a:lstStyle/>
                    <a:p>
                      <a:pPr marL="0" indent="0">
                        <a:buNone/>
                      </a:pPr>
                      <a:r>
                        <a:rPr lang="en-US" sz="1400" dirty="0">
                          <a:solidFill>
                            <a:schemeClr val="tx1"/>
                          </a:solidFill>
                          <a:latin typeface="Calibri" pitchFamily="34" charset="0"/>
                          <a:ea typeface="Calibri" pitchFamily="34" charset="-122"/>
                          <a:cs typeface="Calibri" pitchFamily="34" charset="-120"/>
                        </a:rPr>
                        <a:t>≈ 4 200 m</a:t>
                      </a:r>
                      <a:endParaRPr lang="en-US" sz="14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chemeClr val="bg1"/>
                    </a:solidFill>
                  </a:tcPr>
                </a:tc>
                <a:tc>
                  <a:txBody>
                    <a:bodyPr/>
                    <a:lstStyle/>
                    <a:p>
                      <a:pPr marL="0" indent="0">
                        <a:buNone/>
                      </a:pPr>
                      <a:r>
                        <a:rPr lang="en-US" sz="1400" dirty="0">
                          <a:solidFill>
                            <a:schemeClr val="tx1"/>
                          </a:solidFill>
                          <a:latin typeface="Calibri" pitchFamily="34" charset="0"/>
                          <a:ea typeface="Calibri" pitchFamily="34" charset="-122"/>
                          <a:cs typeface="Calibri" pitchFamily="34" charset="-120"/>
                        </a:rPr>
                        <a:t>1 430 m</a:t>
                      </a:r>
                      <a:endParaRPr lang="en-US" sz="14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chemeClr val="bg1"/>
                    </a:solidFill>
                  </a:tcPr>
                </a:tc>
                <a:extLst>
                  <a:ext uri="{0D108BD9-81ED-4DB2-BD59-A6C34878D82A}">
                    <a16:rowId xmlns:a16="http://schemas.microsoft.com/office/drawing/2014/main" val="10002"/>
                  </a:ext>
                </a:extLst>
              </a:tr>
              <a:tr h="384048">
                <a:tc>
                  <a:txBody>
                    <a:bodyPr/>
                    <a:lstStyle/>
                    <a:p>
                      <a:pPr marL="0" indent="0">
                        <a:buNone/>
                      </a:pPr>
                      <a:r>
                        <a:rPr lang="en-US" sz="1400" dirty="0">
                          <a:solidFill>
                            <a:schemeClr val="tx1"/>
                          </a:solidFill>
                          <a:latin typeface="Calibri" pitchFamily="34" charset="0"/>
                          <a:ea typeface="Calibri" pitchFamily="34" charset="-122"/>
                          <a:cs typeface="Calibri" pitchFamily="34" charset="-120"/>
                        </a:rPr>
                        <a:t>Jour 3</a:t>
                      </a:r>
                      <a:endParaRPr lang="en-US" sz="14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chemeClr val="bg2"/>
                    </a:solidFill>
                  </a:tcPr>
                </a:tc>
                <a:tc>
                  <a:txBody>
                    <a:bodyPr/>
                    <a:lstStyle/>
                    <a:p>
                      <a:pPr marL="0" indent="0">
                        <a:buNone/>
                      </a:pPr>
                      <a:r>
                        <a:rPr lang="en-US" sz="1400" dirty="0">
                          <a:solidFill>
                            <a:schemeClr val="tx1"/>
                          </a:solidFill>
                          <a:latin typeface="Calibri" pitchFamily="34" charset="0"/>
                          <a:ea typeface="Calibri" pitchFamily="34" charset="-122"/>
                          <a:cs typeface="Calibri" pitchFamily="34" charset="-120"/>
                        </a:rPr>
                        <a:t>km 362–543</a:t>
                      </a:r>
                      <a:endParaRPr lang="en-US" sz="14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chemeClr val="bg2"/>
                    </a:solidFill>
                  </a:tcPr>
                </a:tc>
                <a:tc>
                  <a:txBody>
                    <a:bodyPr/>
                    <a:lstStyle/>
                    <a:p>
                      <a:pPr marL="0" indent="0">
                        <a:buNone/>
                      </a:pPr>
                      <a:r>
                        <a:rPr lang="en-US" sz="1400" dirty="0">
                          <a:solidFill>
                            <a:schemeClr val="tx1"/>
                          </a:solidFill>
                          <a:latin typeface="Calibri" pitchFamily="34" charset="0"/>
                          <a:ea typeface="Calibri" pitchFamily="34" charset="-122"/>
                          <a:cs typeface="Calibri" pitchFamily="34" charset="-120"/>
                        </a:rPr>
                        <a:t>181 km</a:t>
                      </a:r>
                      <a:endParaRPr lang="en-US" sz="14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chemeClr val="bg2"/>
                    </a:solidFill>
                  </a:tcPr>
                </a:tc>
                <a:tc>
                  <a:txBody>
                    <a:bodyPr/>
                    <a:lstStyle/>
                    <a:p>
                      <a:pPr marL="0" indent="0">
                        <a:buNone/>
                      </a:pPr>
                      <a:r>
                        <a:rPr lang="en-US" sz="1400" dirty="0">
                          <a:solidFill>
                            <a:schemeClr val="tx1"/>
                          </a:solidFill>
                          <a:latin typeface="Calibri" pitchFamily="34" charset="0"/>
                          <a:ea typeface="Calibri" pitchFamily="34" charset="-122"/>
                          <a:cs typeface="Calibri" pitchFamily="34" charset="-120"/>
                        </a:rPr>
                        <a:t>≈ 3 500 m</a:t>
                      </a:r>
                      <a:endParaRPr lang="en-US" sz="14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chemeClr val="bg2"/>
                    </a:solidFill>
                  </a:tcPr>
                </a:tc>
                <a:tc>
                  <a:txBody>
                    <a:bodyPr/>
                    <a:lstStyle/>
                    <a:p>
                      <a:pPr marL="0" indent="0">
                        <a:buNone/>
                      </a:pPr>
                      <a:r>
                        <a:rPr lang="en-US" sz="1400" dirty="0">
                          <a:solidFill>
                            <a:schemeClr val="tx1"/>
                          </a:solidFill>
                          <a:latin typeface="Calibri" pitchFamily="34" charset="0"/>
                          <a:ea typeface="Calibri" pitchFamily="34" charset="-122"/>
                          <a:cs typeface="Calibri" pitchFamily="34" charset="-120"/>
                        </a:rPr>
                        <a:t>1 540 m</a:t>
                      </a:r>
                      <a:endParaRPr lang="en-US" sz="14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chemeClr val="bg2"/>
                    </a:solidFill>
                  </a:tcPr>
                </a:tc>
                <a:extLst>
                  <a:ext uri="{0D108BD9-81ED-4DB2-BD59-A6C34878D82A}">
                    <a16:rowId xmlns:a16="http://schemas.microsoft.com/office/drawing/2014/main" val="10003"/>
                  </a:ext>
                </a:extLst>
              </a:tr>
              <a:tr h="384048">
                <a:tc>
                  <a:txBody>
                    <a:bodyPr/>
                    <a:lstStyle/>
                    <a:p>
                      <a:pPr marL="0" indent="0">
                        <a:buNone/>
                      </a:pPr>
                      <a:r>
                        <a:rPr lang="en-US" sz="1400" dirty="0">
                          <a:solidFill>
                            <a:schemeClr val="tx1"/>
                          </a:solidFill>
                          <a:latin typeface="Calibri" pitchFamily="34" charset="0"/>
                          <a:ea typeface="Calibri" pitchFamily="34" charset="-122"/>
                          <a:cs typeface="Calibri" pitchFamily="34" charset="-120"/>
                        </a:rPr>
                        <a:t>Jour 4</a:t>
                      </a:r>
                      <a:endParaRPr lang="en-US" sz="14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chemeClr val="bg1"/>
                    </a:solidFill>
                  </a:tcPr>
                </a:tc>
                <a:tc>
                  <a:txBody>
                    <a:bodyPr/>
                    <a:lstStyle/>
                    <a:p>
                      <a:pPr marL="0" indent="0">
                        <a:buNone/>
                      </a:pPr>
                      <a:r>
                        <a:rPr lang="en-US" sz="1400" dirty="0">
                          <a:solidFill>
                            <a:schemeClr val="tx1"/>
                          </a:solidFill>
                          <a:latin typeface="Calibri" pitchFamily="34" charset="0"/>
                          <a:ea typeface="Calibri" pitchFamily="34" charset="-122"/>
                          <a:cs typeface="Calibri" pitchFamily="34" charset="-120"/>
                        </a:rPr>
                        <a:t>km 543–724</a:t>
                      </a:r>
                      <a:endParaRPr lang="en-US" sz="14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chemeClr val="bg1"/>
                    </a:solidFill>
                  </a:tcPr>
                </a:tc>
                <a:tc>
                  <a:txBody>
                    <a:bodyPr/>
                    <a:lstStyle/>
                    <a:p>
                      <a:pPr marL="0" indent="0">
                        <a:buNone/>
                      </a:pPr>
                      <a:r>
                        <a:rPr lang="en-US" sz="1400" dirty="0">
                          <a:solidFill>
                            <a:schemeClr val="tx1"/>
                          </a:solidFill>
                          <a:latin typeface="Calibri" pitchFamily="34" charset="0"/>
                          <a:ea typeface="Calibri" pitchFamily="34" charset="-122"/>
                          <a:cs typeface="Calibri" pitchFamily="34" charset="-120"/>
                        </a:rPr>
                        <a:t>181 km</a:t>
                      </a:r>
                      <a:endParaRPr lang="en-US" sz="14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chemeClr val="bg1"/>
                    </a:solidFill>
                  </a:tcPr>
                </a:tc>
                <a:tc>
                  <a:txBody>
                    <a:bodyPr/>
                    <a:lstStyle/>
                    <a:p>
                      <a:pPr marL="0" indent="0">
                        <a:buNone/>
                      </a:pPr>
                      <a:r>
                        <a:rPr lang="en-US" sz="1400" dirty="0">
                          <a:solidFill>
                            <a:schemeClr val="tx1"/>
                          </a:solidFill>
                          <a:latin typeface="Calibri" pitchFamily="34" charset="0"/>
                          <a:ea typeface="Calibri" pitchFamily="34" charset="-122"/>
                          <a:cs typeface="Calibri" pitchFamily="34" charset="-120"/>
                        </a:rPr>
                        <a:t>≈ 5 300 m</a:t>
                      </a:r>
                      <a:endParaRPr lang="en-US" sz="14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chemeClr val="bg1"/>
                    </a:solidFill>
                  </a:tcPr>
                </a:tc>
                <a:tc>
                  <a:txBody>
                    <a:bodyPr/>
                    <a:lstStyle/>
                    <a:p>
                      <a:pPr marL="0" indent="0">
                        <a:buNone/>
                      </a:pPr>
                      <a:r>
                        <a:rPr lang="en-US" sz="1400" dirty="0">
                          <a:solidFill>
                            <a:schemeClr val="tx1"/>
                          </a:solidFill>
                          <a:latin typeface="Calibri" pitchFamily="34" charset="0"/>
                          <a:ea typeface="Calibri" pitchFamily="34" charset="-122"/>
                          <a:cs typeface="Calibri" pitchFamily="34" charset="-120"/>
                        </a:rPr>
                        <a:t>1 990 m</a:t>
                      </a:r>
                      <a:endParaRPr lang="en-US" sz="14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chemeClr val="bg1"/>
                    </a:solidFill>
                  </a:tcPr>
                </a:tc>
                <a:extLst>
                  <a:ext uri="{0D108BD9-81ED-4DB2-BD59-A6C34878D82A}">
                    <a16:rowId xmlns:a16="http://schemas.microsoft.com/office/drawing/2014/main" val="10004"/>
                  </a:ext>
                </a:extLst>
              </a:tr>
              <a:tr h="384048">
                <a:tc>
                  <a:txBody>
                    <a:bodyPr/>
                    <a:lstStyle/>
                    <a:p>
                      <a:pPr marL="0" indent="0">
                        <a:buNone/>
                      </a:pPr>
                      <a:r>
                        <a:rPr lang="en-US" sz="1400" dirty="0">
                          <a:solidFill>
                            <a:schemeClr val="tx1"/>
                          </a:solidFill>
                          <a:latin typeface="Calibri" pitchFamily="34" charset="0"/>
                          <a:ea typeface="Calibri" pitchFamily="34" charset="-122"/>
                          <a:cs typeface="Calibri" pitchFamily="34" charset="-120"/>
                        </a:rPr>
                        <a:t>Jour 5</a:t>
                      </a:r>
                      <a:endParaRPr lang="en-US" sz="14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chemeClr val="bg2"/>
                    </a:solidFill>
                  </a:tcPr>
                </a:tc>
                <a:tc>
                  <a:txBody>
                    <a:bodyPr/>
                    <a:lstStyle/>
                    <a:p>
                      <a:pPr marL="0" indent="0">
                        <a:buNone/>
                      </a:pPr>
                      <a:r>
                        <a:rPr lang="en-US" sz="1400" dirty="0">
                          <a:solidFill>
                            <a:schemeClr val="tx1"/>
                          </a:solidFill>
                          <a:latin typeface="Calibri" pitchFamily="34" charset="0"/>
                          <a:ea typeface="Calibri" pitchFamily="34" charset="-122"/>
                          <a:cs typeface="Calibri" pitchFamily="34" charset="-120"/>
                        </a:rPr>
                        <a:t>km 724–905</a:t>
                      </a:r>
                      <a:endParaRPr lang="en-US" sz="14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chemeClr val="bg2"/>
                    </a:solidFill>
                  </a:tcPr>
                </a:tc>
                <a:tc>
                  <a:txBody>
                    <a:bodyPr/>
                    <a:lstStyle/>
                    <a:p>
                      <a:pPr marL="0" indent="0">
                        <a:buNone/>
                      </a:pPr>
                      <a:r>
                        <a:rPr lang="en-US" sz="1400" dirty="0">
                          <a:solidFill>
                            <a:schemeClr val="tx1"/>
                          </a:solidFill>
                          <a:latin typeface="Calibri" pitchFamily="34" charset="0"/>
                          <a:ea typeface="Calibri" pitchFamily="34" charset="-122"/>
                          <a:cs typeface="Calibri" pitchFamily="34" charset="-120"/>
                        </a:rPr>
                        <a:t>181 km</a:t>
                      </a:r>
                      <a:endParaRPr lang="en-US" sz="14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chemeClr val="bg2"/>
                    </a:solidFill>
                  </a:tcPr>
                </a:tc>
                <a:tc>
                  <a:txBody>
                    <a:bodyPr/>
                    <a:lstStyle/>
                    <a:p>
                      <a:pPr marL="0" indent="0">
                        <a:buNone/>
                      </a:pPr>
                      <a:r>
                        <a:rPr lang="en-US" sz="1400" dirty="0">
                          <a:solidFill>
                            <a:schemeClr val="tx1"/>
                          </a:solidFill>
                          <a:latin typeface="Calibri" pitchFamily="34" charset="0"/>
                          <a:ea typeface="Calibri" pitchFamily="34" charset="-122"/>
                          <a:cs typeface="Calibri" pitchFamily="34" charset="-120"/>
                        </a:rPr>
                        <a:t>≈ 5 000 m</a:t>
                      </a:r>
                      <a:endParaRPr lang="en-US" sz="14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chemeClr val="bg2"/>
                    </a:solidFill>
                  </a:tcPr>
                </a:tc>
                <a:tc>
                  <a:txBody>
                    <a:bodyPr/>
                    <a:lstStyle/>
                    <a:p>
                      <a:pPr marL="0" indent="0">
                        <a:buNone/>
                      </a:pPr>
                      <a:r>
                        <a:rPr lang="en-US" sz="1400" dirty="0">
                          <a:solidFill>
                            <a:schemeClr val="tx1"/>
                          </a:solidFill>
                          <a:latin typeface="Calibri" pitchFamily="34" charset="0"/>
                          <a:ea typeface="Calibri" pitchFamily="34" charset="-122"/>
                          <a:cs typeface="Calibri" pitchFamily="34" charset="-120"/>
                        </a:rPr>
                        <a:t>2 300 m</a:t>
                      </a:r>
                      <a:endParaRPr lang="en-US" sz="14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chemeClr val="bg2"/>
                    </a:solidFill>
                  </a:tcPr>
                </a:tc>
                <a:extLst>
                  <a:ext uri="{0D108BD9-81ED-4DB2-BD59-A6C34878D82A}">
                    <a16:rowId xmlns:a16="http://schemas.microsoft.com/office/drawing/2014/main" val="10005"/>
                  </a:ext>
                </a:extLst>
              </a:tr>
              <a:tr h="384048">
                <a:tc>
                  <a:txBody>
                    <a:bodyPr/>
                    <a:lstStyle/>
                    <a:p>
                      <a:pPr marL="0" indent="0">
                        <a:buNone/>
                      </a:pPr>
                      <a:r>
                        <a:rPr lang="en-US" sz="1400" dirty="0">
                          <a:solidFill>
                            <a:schemeClr val="tx1"/>
                          </a:solidFill>
                          <a:latin typeface="Calibri" pitchFamily="34" charset="0"/>
                          <a:ea typeface="Calibri" pitchFamily="34" charset="-122"/>
                          <a:cs typeface="Calibri" pitchFamily="34" charset="-120"/>
                        </a:rPr>
                        <a:t>Jour 6</a:t>
                      </a:r>
                      <a:endParaRPr lang="en-US" sz="14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chemeClr val="bg1"/>
                    </a:solidFill>
                  </a:tcPr>
                </a:tc>
                <a:tc>
                  <a:txBody>
                    <a:bodyPr/>
                    <a:lstStyle/>
                    <a:p>
                      <a:pPr marL="0" indent="0">
                        <a:buNone/>
                      </a:pPr>
                      <a:r>
                        <a:rPr lang="en-US" sz="1400" dirty="0">
                          <a:solidFill>
                            <a:schemeClr val="tx1"/>
                          </a:solidFill>
                          <a:latin typeface="Calibri" pitchFamily="34" charset="0"/>
                          <a:ea typeface="Calibri" pitchFamily="34" charset="-122"/>
                          <a:cs typeface="Calibri" pitchFamily="34" charset="-120"/>
                        </a:rPr>
                        <a:t>km 905–1086</a:t>
                      </a:r>
                      <a:endParaRPr lang="en-US" sz="14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chemeClr val="bg1"/>
                    </a:solidFill>
                  </a:tcPr>
                </a:tc>
                <a:tc>
                  <a:txBody>
                    <a:bodyPr/>
                    <a:lstStyle/>
                    <a:p>
                      <a:pPr marL="0" indent="0">
                        <a:buNone/>
                      </a:pPr>
                      <a:r>
                        <a:rPr lang="en-US" sz="1400" dirty="0">
                          <a:solidFill>
                            <a:schemeClr val="tx1"/>
                          </a:solidFill>
                          <a:latin typeface="Calibri" pitchFamily="34" charset="0"/>
                          <a:ea typeface="Calibri" pitchFamily="34" charset="-122"/>
                          <a:cs typeface="Calibri" pitchFamily="34" charset="-120"/>
                        </a:rPr>
                        <a:t>181 km</a:t>
                      </a:r>
                      <a:endParaRPr lang="en-US" sz="14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chemeClr val="bg1"/>
                    </a:solidFill>
                  </a:tcPr>
                </a:tc>
                <a:tc>
                  <a:txBody>
                    <a:bodyPr/>
                    <a:lstStyle/>
                    <a:p>
                      <a:pPr marL="0" indent="0">
                        <a:buNone/>
                      </a:pPr>
                      <a:r>
                        <a:rPr lang="en-US" sz="1400" dirty="0">
                          <a:solidFill>
                            <a:schemeClr val="tx1"/>
                          </a:solidFill>
                          <a:latin typeface="Calibri" pitchFamily="34" charset="0"/>
                          <a:ea typeface="Calibri" pitchFamily="34" charset="-122"/>
                          <a:cs typeface="Calibri" pitchFamily="34" charset="-120"/>
                        </a:rPr>
                        <a:t>≈ 3 900 m</a:t>
                      </a:r>
                      <a:endParaRPr lang="en-US" sz="14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chemeClr val="bg1"/>
                    </a:solidFill>
                  </a:tcPr>
                </a:tc>
                <a:tc>
                  <a:txBody>
                    <a:bodyPr/>
                    <a:lstStyle/>
                    <a:p>
                      <a:pPr marL="0" indent="0">
                        <a:buNone/>
                      </a:pPr>
                      <a:r>
                        <a:rPr lang="en-US" sz="1400" dirty="0">
                          <a:solidFill>
                            <a:schemeClr val="tx1"/>
                          </a:solidFill>
                          <a:latin typeface="Calibri" pitchFamily="34" charset="0"/>
                          <a:ea typeface="Calibri" pitchFamily="34" charset="-122"/>
                          <a:cs typeface="Calibri" pitchFamily="34" charset="-120"/>
                        </a:rPr>
                        <a:t>2 080 m</a:t>
                      </a:r>
                      <a:endParaRPr lang="en-US" sz="14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chemeClr val="bg1"/>
                    </a:solidFill>
                  </a:tcPr>
                </a:tc>
                <a:extLst>
                  <a:ext uri="{0D108BD9-81ED-4DB2-BD59-A6C34878D82A}">
                    <a16:rowId xmlns:a16="http://schemas.microsoft.com/office/drawing/2014/main" val="10006"/>
                  </a:ext>
                </a:extLst>
              </a:tr>
              <a:tr h="384048">
                <a:tc>
                  <a:txBody>
                    <a:bodyPr/>
                    <a:lstStyle/>
                    <a:p>
                      <a:pPr marL="0" indent="0">
                        <a:buNone/>
                      </a:pPr>
                      <a:r>
                        <a:rPr lang="en-US" sz="1400" dirty="0">
                          <a:solidFill>
                            <a:schemeClr val="tx1"/>
                          </a:solidFill>
                          <a:latin typeface="Calibri" pitchFamily="34" charset="0"/>
                          <a:ea typeface="Calibri" pitchFamily="34" charset="-122"/>
                          <a:cs typeface="Calibri" pitchFamily="34" charset="-120"/>
                        </a:rPr>
                        <a:t>Jour 7</a:t>
                      </a:r>
                      <a:endParaRPr lang="en-US" sz="14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chemeClr val="bg2"/>
                    </a:solidFill>
                  </a:tcPr>
                </a:tc>
                <a:tc>
                  <a:txBody>
                    <a:bodyPr/>
                    <a:lstStyle/>
                    <a:p>
                      <a:pPr marL="0" indent="0">
                        <a:buNone/>
                      </a:pPr>
                      <a:r>
                        <a:rPr lang="en-US" sz="1400" dirty="0">
                          <a:solidFill>
                            <a:schemeClr val="tx1"/>
                          </a:solidFill>
                          <a:latin typeface="Calibri" pitchFamily="34" charset="0"/>
                          <a:ea typeface="Calibri" pitchFamily="34" charset="-122"/>
                          <a:cs typeface="Calibri" pitchFamily="34" charset="-120"/>
                        </a:rPr>
                        <a:t>km 1086–1267</a:t>
                      </a:r>
                      <a:endParaRPr lang="en-US" sz="14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chemeClr val="bg2"/>
                    </a:solidFill>
                  </a:tcPr>
                </a:tc>
                <a:tc>
                  <a:txBody>
                    <a:bodyPr/>
                    <a:lstStyle/>
                    <a:p>
                      <a:pPr marL="0" indent="0">
                        <a:buNone/>
                      </a:pPr>
                      <a:r>
                        <a:rPr lang="en-US" sz="1400" dirty="0">
                          <a:solidFill>
                            <a:schemeClr val="tx1"/>
                          </a:solidFill>
                          <a:latin typeface="Calibri" pitchFamily="34" charset="0"/>
                          <a:ea typeface="Calibri" pitchFamily="34" charset="-122"/>
                          <a:cs typeface="Calibri" pitchFamily="34" charset="-120"/>
                        </a:rPr>
                        <a:t>181 km</a:t>
                      </a:r>
                      <a:endParaRPr lang="en-US" sz="14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chemeClr val="bg2"/>
                    </a:solidFill>
                  </a:tcPr>
                </a:tc>
                <a:tc>
                  <a:txBody>
                    <a:bodyPr/>
                    <a:lstStyle/>
                    <a:p>
                      <a:pPr marL="0" indent="0">
                        <a:buNone/>
                      </a:pPr>
                      <a:r>
                        <a:rPr lang="en-US" sz="1400" dirty="0">
                          <a:solidFill>
                            <a:schemeClr val="tx1"/>
                          </a:solidFill>
                          <a:latin typeface="Calibri" pitchFamily="34" charset="0"/>
                          <a:ea typeface="Calibri" pitchFamily="34" charset="-122"/>
                          <a:cs typeface="Calibri" pitchFamily="34" charset="-120"/>
                        </a:rPr>
                        <a:t>≈ 3 200 m</a:t>
                      </a:r>
                      <a:endParaRPr lang="en-US" sz="14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chemeClr val="bg2"/>
                    </a:solidFill>
                  </a:tcPr>
                </a:tc>
                <a:tc>
                  <a:txBody>
                    <a:bodyPr/>
                    <a:lstStyle/>
                    <a:p>
                      <a:pPr marL="0" indent="0">
                        <a:buNone/>
                      </a:pPr>
                      <a:r>
                        <a:rPr lang="en-US" sz="1400" dirty="0">
                          <a:solidFill>
                            <a:schemeClr val="tx1"/>
                          </a:solidFill>
                          <a:latin typeface="Calibri" pitchFamily="34" charset="0"/>
                          <a:ea typeface="Calibri" pitchFamily="34" charset="-122"/>
                          <a:cs typeface="Calibri" pitchFamily="34" charset="-120"/>
                        </a:rPr>
                        <a:t>2 030 m</a:t>
                      </a:r>
                      <a:endParaRPr lang="en-US" sz="14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chemeClr val="bg2"/>
                    </a:solidFill>
                  </a:tcPr>
                </a:tc>
                <a:extLst>
                  <a:ext uri="{0D108BD9-81ED-4DB2-BD59-A6C34878D82A}">
                    <a16:rowId xmlns:a16="http://schemas.microsoft.com/office/drawing/2014/main" val="10007"/>
                  </a:ext>
                </a:extLst>
              </a:tr>
            </a:tbl>
          </a:graphicData>
        </a:graphic>
      </p:graphicFrame>
      <p:sp>
        <p:nvSpPr>
          <p:cNvPr id="4" name="Text 1"/>
          <p:cNvSpPr txBox="1"/>
          <p:nvPr/>
        </p:nvSpPr>
        <p:spPr>
          <a:xfrm>
            <a:off x="548640" y="4434840"/>
            <a:ext cx="8046720" cy="274320"/>
          </a:xfrm>
          <a:prstGeom prst="rect">
            <a:avLst/>
          </a:prstGeom>
          <a:noFill/>
          <a:ln/>
        </p:spPr>
        <p:txBody>
          <a:bodyPr wrap="square" lIns="0" tIns="0" rIns="0" bIns="0" rtlCol="0" anchor="t"/>
          <a:lstStyle/>
          <a:p>
            <a:pPr marL="0" indent="0">
              <a:buNone/>
            </a:pPr>
            <a:r>
              <a:rPr lang="en-US" sz="1200" dirty="0">
                <a:solidFill>
                  <a:srgbClr val="51606B"/>
                </a:solidFill>
                <a:latin typeface="Calibri" pitchFamily="34" charset="0"/>
                <a:ea typeface="Calibri" pitchFamily="34" charset="-122"/>
                <a:cs typeface="Calibri" pitchFamily="34" charset="-120"/>
              </a:rPr>
              <a:t>Découpage indicatif en 7 journées, calculé sur la trace ; il s’adapte à la météo et au groupe.</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65760"/>
            <a:ext cx="8046720" cy="731520"/>
          </a:xfrm>
          <a:prstGeom prst="rect">
            <a:avLst/>
          </a:prstGeom>
          <a:noFill/>
          <a:ln/>
        </p:spPr>
        <p:txBody>
          <a:bodyPr wrap="square" lIns="0" tIns="0" rIns="0" bIns="0" rtlCol="0" anchor="t"/>
          <a:lstStyle/>
          <a:p>
            <a:pPr marL="0" indent="0" algn="l">
              <a:buNone/>
            </a:pPr>
            <a:r>
              <a:rPr lang="en-US" sz="3400" b="1" dirty="0">
                <a:solidFill>
                  <a:schemeClr val="tx2"/>
                </a:solidFill>
              </a:rPr>
              <a:t>Pays basque et Navarre</a:t>
            </a:r>
            <a:endParaRPr lang="en-US" sz="3400" dirty="0"/>
          </a:p>
        </p:txBody>
      </p:sp>
      <p:sp>
        <p:nvSpPr>
          <p:cNvPr id="3" name="Jour 1 · km 0–181"/>
          <p:cNvSpPr/>
          <p:nvPr/>
        </p:nvSpPr>
        <p:spPr>
          <a:xfrm>
            <a:off x="548640" y="1280160"/>
            <a:ext cx="3931920" cy="3017520"/>
          </a:xfrm>
          <a:prstGeom prst="roundRect">
            <a:avLst>
              <a:gd name="adj" fmla="val 3030"/>
            </a:avLst>
          </a:prstGeom>
          <a:solidFill>
            <a:schemeClr val="bg2"/>
          </a:solidFill>
          <a:ln/>
        </p:spPr>
      </p:sp>
      <p:sp>
        <p:nvSpPr>
          <p:cNvPr id="4" name="Text 2"/>
          <p:cNvSpPr txBox="1"/>
          <p:nvPr/>
        </p:nvSpPr>
        <p:spPr>
          <a:xfrm>
            <a:off x="822960" y="1508760"/>
            <a:ext cx="3383280" cy="2560320"/>
          </a:xfrm>
          <a:prstGeom prst="rect">
            <a:avLst/>
          </a:prstGeom>
          <a:noFill/>
          <a:ln/>
        </p:spPr>
        <p:txBody>
          <a:bodyPr wrap="square" lIns="0" tIns="0" rIns="0" bIns="0" rtlCol="0" anchor="t"/>
          <a:lstStyle/>
          <a:p>
            <a:pPr marL="0" indent="0">
              <a:spcAft>
                <a:spcPts val="600"/>
              </a:spcAft>
              <a:buNone/>
            </a:pPr>
            <a:r>
              <a:rPr lang="en-US" sz="1400" b="1" dirty="0">
                <a:solidFill>
                  <a:schemeClr val="tx2"/>
                </a:solidFill>
                <a:latin typeface="Calibri" pitchFamily="34" charset="0"/>
                <a:ea typeface="Calibri" pitchFamily="34" charset="-122"/>
                <a:cs typeface="Calibri" pitchFamily="34" charset="-120"/>
              </a:rPr>
              <a:t>Jour 1 · km 0–181</a:t>
            </a:r>
            <a:endParaRPr lang="en-US" sz="1400" dirty="0"/>
          </a:p>
          <a:p>
            <a:pPr marL="0" indent="0">
              <a:spcAft>
                <a:spcPts val="800"/>
              </a:spcAft>
              <a:buNone/>
            </a:pPr>
            <a:r>
              <a:rPr lang="en-US" sz="2000" b="1" dirty="0">
                <a:solidFill>
                  <a:schemeClr val="tx1"/>
                </a:solidFill>
                <a:latin typeface="Cambria" pitchFamily="34" charset="0"/>
                <a:ea typeface="Cambria" pitchFamily="34" charset="-122"/>
                <a:cs typeface="Cambria" pitchFamily="34" charset="-120"/>
              </a:rPr>
              <a:t>Pays basque : de l’océan aux premiers sommets</a:t>
            </a:r>
            <a:endParaRPr lang="en-US" sz="1400" dirty="0"/>
          </a:p>
          <a:p>
            <a:pPr marL="0" indent="0">
              <a:buNone/>
            </a:pPr>
            <a:r>
              <a:rPr lang="en-US" sz="1400" dirty="0">
                <a:solidFill>
                  <a:schemeClr val="tx1"/>
                </a:solidFill>
                <a:latin typeface="Calibri" pitchFamily="34" charset="0"/>
                <a:ea typeface="Calibri" pitchFamily="34" charset="-122"/>
                <a:cs typeface="Calibri" pitchFamily="34" charset="-120"/>
              </a:rPr>
              <a:t>Départ à Hendaye, face à l’Atlantique. La trace passe au pied de La Rhune, montagne emblématique du Pays basque et de son petit train à crémaillère, puis rejoint Saint-Jean-Pied-de-Port, ville fortifiée et départ d’une grande route de Saint-Jacques-de-Compostelle.</a:t>
            </a:r>
            <a:endParaRPr lang="en-US" sz="1400" dirty="0"/>
          </a:p>
        </p:txBody>
      </p:sp>
      <p:sp>
        <p:nvSpPr>
          <p:cNvPr id="5" name="Jour 2 · km 181–362"/>
          <p:cNvSpPr/>
          <p:nvPr/>
        </p:nvSpPr>
        <p:spPr>
          <a:xfrm>
            <a:off x="4663440" y="1280160"/>
            <a:ext cx="3931920" cy="3017520"/>
          </a:xfrm>
          <a:prstGeom prst="roundRect">
            <a:avLst>
              <a:gd name="adj" fmla="val 3030"/>
            </a:avLst>
          </a:prstGeom>
          <a:solidFill>
            <a:schemeClr val="bg2"/>
          </a:solidFill>
          <a:ln/>
        </p:spPr>
      </p:sp>
      <p:sp>
        <p:nvSpPr>
          <p:cNvPr id="6" name="Text 4"/>
          <p:cNvSpPr txBox="1"/>
          <p:nvPr/>
        </p:nvSpPr>
        <p:spPr>
          <a:xfrm>
            <a:off x="4937760" y="1508760"/>
            <a:ext cx="3383280" cy="2560320"/>
          </a:xfrm>
          <a:prstGeom prst="rect">
            <a:avLst/>
          </a:prstGeom>
          <a:noFill/>
          <a:ln/>
        </p:spPr>
        <p:txBody>
          <a:bodyPr wrap="square" lIns="0" tIns="0" rIns="0" bIns="0" rtlCol="0" anchor="t"/>
          <a:lstStyle/>
          <a:p>
            <a:pPr marL="0" indent="0">
              <a:spcAft>
                <a:spcPts val="600"/>
              </a:spcAft>
              <a:buNone/>
            </a:pPr>
            <a:r>
              <a:rPr lang="en-US" sz="1400" b="1" dirty="0">
                <a:solidFill>
                  <a:schemeClr val="tx2"/>
                </a:solidFill>
                <a:latin typeface="Calibri" pitchFamily="34" charset="0"/>
                <a:ea typeface="Calibri" pitchFamily="34" charset="-122"/>
                <a:cs typeface="Calibri" pitchFamily="34" charset="-120"/>
              </a:rPr>
              <a:t>Jour 2 · km 181–362</a:t>
            </a:r>
            <a:endParaRPr lang="en-US" sz="1400" dirty="0"/>
          </a:p>
          <a:p>
            <a:pPr marL="0" indent="0">
              <a:spcAft>
                <a:spcPts val="800"/>
              </a:spcAft>
              <a:buNone/>
            </a:pPr>
            <a:r>
              <a:rPr lang="en-US" sz="2000" b="1" dirty="0">
                <a:solidFill>
                  <a:schemeClr val="tx1"/>
                </a:solidFill>
                <a:latin typeface="Cambria" pitchFamily="34" charset="0"/>
                <a:ea typeface="Cambria" pitchFamily="34" charset="-122"/>
                <a:cs typeface="Cambria" pitchFamily="34" charset="-120"/>
              </a:rPr>
              <a:t>Roncevaux, Navarre et vallées aragonaises</a:t>
            </a:r>
            <a:endParaRPr lang="en-US" sz="1400" dirty="0"/>
          </a:p>
          <a:p>
            <a:pPr marL="0" indent="0">
              <a:buNone/>
            </a:pPr>
            <a:r>
              <a:rPr lang="en-US" sz="1400" dirty="0">
                <a:solidFill>
                  <a:schemeClr val="tx1"/>
                </a:solidFill>
                <a:latin typeface="Calibri" pitchFamily="34" charset="0"/>
                <a:ea typeface="Calibri" pitchFamily="34" charset="-122"/>
                <a:cs typeface="Calibri" pitchFamily="34" charset="-120"/>
              </a:rPr>
              <a:t>La piste frôle Roncevaux, haut lieu de l’histoire et de la légende de Roland, avant de plonger dans les forêts et les hautes vallées de Navarre puis d’Aragon, autour d’Isaba et d’Ansó, des villages de montagne remarquablement préservés.</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65760"/>
            <a:ext cx="8046720" cy="731520"/>
          </a:xfrm>
          <a:prstGeom prst="rect">
            <a:avLst/>
          </a:prstGeom>
          <a:noFill/>
          <a:ln/>
        </p:spPr>
        <p:txBody>
          <a:bodyPr wrap="square" lIns="0" tIns="0" rIns="0" bIns="0" rtlCol="0" anchor="t"/>
          <a:lstStyle/>
          <a:p>
            <a:pPr marL="0" indent="0" algn="l">
              <a:buNone/>
            </a:pPr>
            <a:r>
              <a:rPr lang="en-US" sz="3400" b="1" dirty="0">
                <a:solidFill>
                  <a:schemeClr val="tx2"/>
                </a:solidFill>
              </a:rPr>
              <a:t>Aragon et Val d’Aran</a:t>
            </a:r>
            <a:endParaRPr lang="en-US" sz="3400" dirty="0"/>
          </a:p>
        </p:txBody>
      </p:sp>
      <p:sp>
        <p:nvSpPr>
          <p:cNvPr id="3" name="Jour 3 · km 362–543"/>
          <p:cNvSpPr/>
          <p:nvPr/>
        </p:nvSpPr>
        <p:spPr>
          <a:xfrm>
            <a:off x="548640" y="1280160"/>
            <a:ext cx="3931920" cy="3017520"/>
          </a:xfrm>
          <a:prstGeom prst="roundRect">
            <a:avLst>
              <a:gd name="adj" fmla="val 3030"/>
            </a:avLst>
          </a:prstGeom>
          <a:solidFill>
            <a:schemeClr val="bg2"/>
          </a:solidFill>
          <a:ln/>
        </p:spPr>
      </p:sp>
      <p:sp>
        <p:nvSpPr>
          <p:cNvPr id="4" name="Text 2"/>
          <p:cNvSpPr txBox="1"/>
          <p:nvPr/>
        </p:nvSpPr>
        <p:spPr>
          <a:xfrm>
            <a:off x="822960" y="1508760"/>
            <a:ext cx="3383280" cy="2560320"/>
          </a:xfrm>
          <a:prstGeom prst="rect">
            <a:avLst/>
          </a:prstGeom>
          <a:noFill/>
          <a:ln/>
        </p:spPr>
        <p:txBody>
          <a:bodyPr wrap="square" lIns="0" tIns="0" rIns="0" bIns="0" rtlCol="0" anchor="t"/>
          <a:lstStyle/>
          <a:p>
            <a:pPr marL="0" indent="0">
              <a:spcAft>
                <a:spcPts val="600"/>
              </a:spcAft>
              <a:buNone/>
            </a:pPr>
            <a:r>
              <a:rPr lang="en-US" sz="1400" b="1" dirty="0">
                <a:solidFill>
                  <a:schemeClr val="tx2"/>
                </a:solidFill>
                <a:latin typeface="Calibri" pitchFamily="34" charset="0"/>
                <a:ea typeface="Calibri" pitchFamily="34" charset="-122"/>
                <a:cs typeface="Calibri" pitchFamily="34" charset="-120"/>
              </a:rPr>
              <a:t>Jour 3 · km 362–543</a:t>
            </a:r>
            <a:endParaRPr lang="en-US" sz="1400" dirty="0"/>
          </a:p>
          <a:p>
            <a:pPr marL="0" indent="0">
              <a:spcAft>
                <a:spcPts val="800"/>
              </a:spcAft>
              <a:buNone/>
            </a:pPr>
            <a:r>
              <a:rPr lang="en-US" sz="2000" b="1" dirty="0">
                <a:solidFill>
                  <a:schemeClr val="tx1"/>
                </a:solidFill>
                <a:latin typeface="Cambria" pitchFamily="34" charset="0"/>
                <a:ea typeface="Cambria" pitchFamily="34" charset="-122"/>
                <a:cs typeface="Cambria" pitchFamily="34" charset="-120"/>
              </a:rPr>
              <a:t>Aragon : Somport et pays de Jaca</a:t>
            </a:r>
            <a:endParaRPr lang="en-US" sz="1400" dirty="0"/>
          </a:p>
          <a:p>
            <a:pPr marL="0" indent="0">
              <a:buNone/>
            </a:pPr>
            <a:r>
              <a:rPr lang="en-US" sz="1400" dirty="0">
                <a:solidFill>
                  <a:schemeClr val="tx1"/>
                </a:solidFill>
                <a:latin typeface="Calibri" pitchFamily="34" charset="0"/>
                <a:ea typeface="Calibri" pitchFamily="34" charset="-122"/>
                <a:cs typeface="Calibri" pitchFamily="34" charset="-120"/>
              </a:rPr>
              <a:t>Le tracé longe la zone du col du Somport et passe à proximité de Jaca et de sa citadelle pentagonale. Les Pyrénées s’ouvrent ici en grands plateaux d’altitude et en paysages à la lumière presque méditerranéenne.</a:t>
            </a:r>
            <a:endParaRPr lang="en-US" sz="1400" dirty="0"/>
          </a:p>
        </p:txBody>
      </p:sp>
      <p:sp>
        <p:nvSpPr>
          <p:cNvPr id="5" name="Jour 4 · km 543–724"/>
          <p:cNvSpPr/>
          <p:nvPr/>
        </p:nvSpPr>
        <p:spPr>
          <a:xfrm>
            <a:off x="4663440" y="1280160"/>
            <a:ext cx="3931920" cy="3017520"/>
          </a:xfrm>
          <a:prstGeom prst="roundRect">
            <a:avLst>
              <a:gd name="adj" fmla="val 3030"/>
            </a:avLst>
          </a:prstGeom>
          <a:solidFill>
            <a:schemeClr val="bg2"/>
          </a:solidFill>
          <a:ln/>
        </p:spPr>
      </p:sp>
      <p:sp>
        <p:nvSpPr>
          <p:cNvPr id="6" name="Text 4"/>
          <p:cNvSpPr txBox="1"/>
          <p:nvPr/>
        </p:nvSpPr>
        <p:spPr>
          <a:xfrm>
            <a:off x="4937760" y="1508760"/>
            <a:ext cx="3383280" cy="2560320"/>
          </a:xfrm>
          <a:prstGeom prst="rect">
            <a:avLst/>
          </a:prstGeom>
          <a:noFill/>
          <a:ln/>
        </p:spPr>
        <p:txBody>
          <a:bodyPr wrap="square" lIns="0" tIns="0" rIns="0" bIns="0" rtlCol="0" anchor="t"/>
          <a:lstStyle/>
          <a:p>
            <a:pPr marL="0" indent="0">
              <a:spcAft>
                <a:spcPts val="600"/>
              </a:spcAft>
              <a:buNone/>
            </a:pPr>
            <a:r>
              <a:rPr lang="en-US" sz="1400" b="1" dirty="0">
                <a:solidFill>
                  <a:schemeClr val="tx2"/>
                </a:solidFill>
                <a:latin typeface="Calibri" pitchFamily="34" charset="0"/>
                <a:ea typeface="Calibri" pitchFamily="34" charset="-122"/>
                <a:cs typeface="Calibri" pitchFamily="34" charset="-120"/>
              </a:rPr>
              <a:t>Jour 4 · km 543–724</a:t>
            </a:r>
            <a:endParaRPr lang="en-US" sz="1400" dirty="0"/>
          </a:p>
          <a:p>
            <a:pPr marL="0" indent="0">
              <a:spcAft>
                <a:spcPts val="800"/>
              </a:spcAft>
              <a:buNone/>
            </a:pPr>
            <a:r>
              <a:rPr lang="en-US" sz="2000" b="1" dirty="0">
                <a:solidFill>
                  <a:schemeClr val="tx1"/>
                </a:solidFill>
                <a:latin typeface="Cambria" pitchFamily="34" charset="0"/>
                <a:ea typeface="Cambria" pitchFamily="34" charset="-122"/>
                <a:cs typeface="Cambria" pitchFamily="34" charset="-120"/>
              </a:rPr>
              <a:t>Maladeta, Aneto et Val d’Aran</a:t>
            </a:r>
            <a:endParaRPr lang="en-US" sz="1400" dirty="0"/>
          </a:p>
          <a:p>
            <a:pPr marL="0" indent="0">
              <a:buNone/>
            </a:pPr>
            <a:r>
              <a:rPr lang="en-US" sz="1400" dirty="0">
                <a:solidFill>
                  <a:schemeClr val="tx1"/>
                </a:solidFill>
                <a:latin typeface="Calibri" pitchFamily="34" charset="0"/>
                <a:ea typeface="Calibri" pitchFamily="34" charset="-122"/>
                <a:cs typeface="Calibri" pitchFamily="34" charset="-120"/>
              </a:rPr>
              <a:t>Vous approchez le massif de la Maladeta, qui abrite l’Aneto, point culminant des Pyrénées (3 404 m). Puis vient le Val d’Aran, vallée verdoyante de culture occitane, avec sa propre langue et ses églises romanes, autour de Vielha.</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65760"/>
            <a:ext cx="8046720" cy="731520"/>
          </a:xfrm>
          <a:prstGeom prst="rect">
            <a:avLst/>
          </a:prstGeom>
          <a:noFill/>
          <a:ln/>
        </p:spPr>
        <p:txBody>
          <a:bodyPr wrap="square" lIns="0" tIns="0" rIns="0" bIns="0" rtlCol="0" anchor="t"/>
          <a:lstStyle/>
          <a:p>
            <a:pPr marL="0" indent="0" algn="l">
              <a:buNone/>
            </a:pPr>
            <a:r>
              <a:rPr lang="en-US" sz="3400" b="1" dirty="0">
                <a:solidFill>
                  <a:schemeClr val="tx2"/>
                </a:solidFill>
              </a:rPr>
              <a:t>Haute montagne et Andorre</a:t>
            </a:r>
            <a:endParaRPr lang="en-US" sz="3400" dirty="0"/>
          </a:p>
        </p:txBody>
      </p:sp>
      <p:sp>
        <p:nvSpPr>
          <p:cNvPr id="3" name="Jour 5 · km 724–905"/>
          <p:cNvSpPr/>
          <p:nvPr/>
        </p:nvSpPr>
        <p:spPr>
          <a:xfrm>
            <a:off x="548640" y="1280160"/>
            <a:ext cx="3931920" cy="3017520"/>
          </a:xfrm>
          <a:prstGeom prst="roundRect">
            <a:avLst>
              <a:gd name="adj" fmla="val 3030"/>
            </a:avLst>
          </a:prstGeom>
          <a:solidFill>
            <a:schemeClr val="bg2"/>
          </a:solidFill>
          <a:ln/>
        </p:spPr>
      </p:sp>
      <p:sp>
        <p:nvSpPr>
          <p:cNvPr id="4" name="Text 2"/>
          <p:cNvSpPr txBox="1"/>
          <p:nvPr/>
        </p:nvSpPr>
        <p:spPr>
          <a:xfrm>
            <a:off x="822960" y="1508760"/>
            <a:ext cx="3383280" cy="2560320"/>
          </a:xfrm>
          <a:prstGeom prst="rect">
            <a:avLst/>
          </a:prstGeom>
          <a:noFill/>
          <a:ln/>
        </p:spPr>
        <p:txBody>
          <a:bodyPr wrap="square" lIns="0" tIns="0" rIns="0" bIns="0" rtlCol="0" anchor="t"/>
          <a:lstStyle/>
          <a:p>
            <a:pPr marL="0" indent="0">
              <a:spcAft>
                <a:spcPts val="600"/>
              </a:spcAft>
              <a:buNone/>
            </a:pPr>
            <a:r>
              <a:rPr lang="en-US" sz="1400" b="1" dirty="0">
                <a:solidFill>
                  <a:schemeClr val="tx2"/>
                </a:solidFill>
                <a:latin typeface="Calibri" pitchFamily="34" charset="0"/>
                <a:ea typeface="Calibri" pitchFamily="34" charset="-122"/>
                <a:cs typeface="Calibri" pitchFamily="34" charset="-120"/>
              </a:rPr>
              <a:t>Jour 5 · km 724–905</a:t>
            </a:r>
            <a:endParaRPr lang="en-US" sz="1400" dirty="0"/>
          </a:p>
          <a:p>
            <a:pPr marL="0" indent="0">
              <a:spcAft>
                <a:spcPts val="800"/>
              </a:spcAft>
              <a:buNone/>
            </a:pPr>
            <a:r>
              <a:rPr lang="en-US" sz="2000" b="1" dirty="0">
                <a:solidFill>
                  <a:schemeClr val="tx1"/>
                </a:solidFill>
                <a:latin typeface="Cambria" pitchFamily="34" charset="0"/>
                <a:ea typeface="Cambria" pitchFamily="34" charset="-122"/>
                <a:cs typeface="Cambria" pitchFamily="34" charset="-120"/>
              </a:rPr>
              <a:t>Pallars, Aigüestortes et Andorre</a:t>
            </a:r>
            <a:endParaRPr lang="en-US" sz="1400" dirty="0"/>
          </a:p>
          <a:p>
            <a:pPr marL="0" indent="0">
              <a:buNone/>
            </a:pPr>
            <a:r>
              <a:rPr lang="en-US" sz="1400" dirty="0">
                <a:solidFill>
                  <a:schemeClr val="tx1"/>
                </a:solidFill>
                <a:latin typeface="Calibri" pitchFamily="34" charset="0"/>
                <a:ea typeface="Calibri" pitchFamily="34" charset="-122"/>
                <a:cs typeface="Calibri" pitchFamily="34" charset="-120"/>
              </a:rPr>
              <a:t>Journée de haute montagne : le tracé s’élève vers 2 300 m, point culminant du voyage, à proximité de Mont-Valier, du Port de la Bonaigua, du parc national d’Aigüestortes et de Sort, capitale du rafting. Vous franchissez ensuite la principauté d’Andorre.</a:t>
            </a:r>
            <a:endParaRPr lang="en-US" sz="1400" dirty="0"/>
          </a:p>
        </p:txBody>
      </p:sp>
      <p:sp>
        <p:nvSpPr>
          <p:cNvPr id="5" name="Jour 6 · km 905–1086"/>
          <p:cNvSpPr/>
          <p:nvPr/>
        </p:nvSpPr>
        <p:spPr>
          <a:xfrm>
            <a:off x="4663440" y="1280160"/>
            <a:ext cx="3931920" cy="3017520"/>
          </a:xfrm>
          <a:prstGeom prst="roundRect">
            <a:avLst>
              <a:gd name="adj" fmla="val 3030"/>
            </a:avLst>
          </a:prstGeom>
          <a:solidFill>
            <a:schemeClr val="bg2"/>
          </a:solidFill>
          <a:ln/>
        </p:spPr>
      </p:sp>
      <p:sp>
        <p:nvSpPr>
          <p:cNvPr id="6" name="Text 4"/>
          <p:cNvSpPr txBox="1"/>
          <p:nvPr/>
        </p:nvSpPr>
        <p:spPr>
          <a:xfrm>
            <a:off x="4937760" y="1508760"/>
            <a:ext cx="3383280" cy="2560320"/>
          </a:xfrm>
          <a:prstGeom prst="rect">
            <a:avLst/>
          </a:prstGeom>
          <a:noFill/>
          <a:ln/>
        </p:spPr>
        <p:txBody>
          <a:bodyPr wrap="square" lIns="0" tIns="0" rIns="0" bIns="0" rtlCol="0" anchor="t"/>
          <a:lstStyle/>
          <a:p>
            <a:pPr marL="0" indent="0">
              <a:spcAft>
                <a:spcPts val="600"/>
              </a:spcAft>
              <a:buNone/>
            </a:pPr>
            <a:r>
              <a:rPr lang="en-US" sz="1400" b="1" dirty="0">
                <a:solidFill>
                  <a:schemeClr val="tx2"/>
                </a:solidFill>
                <a:latin typeface="Calibri" pitchFamily="34" charset="0"/>
                <a:ea typeface="Calibri" pitchFamily="34" charset="-122"/>
                <a:cs typeface="Calibri" pitchFamily="34" charset="-120"/>
              </a:rPr>
              <a:t>Jour 6 · km 905–1086</a:t>
            </a:r>
            <a:endParaRPr lang="en-US" sz="1400" dirty="0"/>
          </a:p>
          <a:p>
            <a:pPr marL="0" indent="0">
              <a:spcAft>
                <a:spcPts val="800"/>
              </a:spcAft>
              <a:buNone/>
            </a:pPr>
            <a:r>
              <a:rPr lang="en-US" sz="2000" b="1" dirty="0">
                <a:solidFill>
                  <a:schemeClr val="tx1"/>
                </a:solidFill>
                <a:latin typeface="Cambria" pitchFamily="34" charset="0"/>
                <a:ea typeface="Cambria" pitchFamily="34" charset="-122"/>
                <a:cs typeface="Cambria" pitchFamily="34" charset="-120"/>
              </a:rPr>
              <a:t>Seu d’Urgell, Envalira et Cerdagne</a:t>
            </a:r>
            <a:endParaRPr lang="en-US" sz="1400" dirty="0"/>
          </a:p>
          <a:p>
            <a:pPr marL="0" indent="0">
              <a:buNone/>
            </a:pPr>
            <a:r>
              <a:rPr lang="en-US" sz="1400" dirty="0">
                <a:solidFill>
                  <a:schemeClr val="tx1"/>
                </a:solidFill>
                <a:latin typeface="Calibri" pitchFamily="34" charset="0"/>
                <a:ea typeface="Calibri" pitchFamily="34" charset="-122"/>
                <a:cs typeface="Calibri" pitchFamily="34" charset="-120"/>
              </a:rPr>
              <a:t>Direction la Seu d’Urgell, puis les grands cols des environs (Envalira, Puymorens), avant la plaine de la Cerdagne, large vallée ensoleillée dominée par la Cadí, avec Puigcerdà au centre.</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65760"/>
            <a:ext cx="8046720" cy="731520"/>
          </a:xfrm>
          <a:prstGeom prst="rect">
            <a:avLst/>
          </a:prstGeom>
          <a:noFill/>
          <a:ln/>
        </p:spPr>
        <p:txBody>
          <a:bodyPr wrap="square" lIns="0" tIns="0" rIns="0" bIns="0" rtlCol="0" anchor="t"/>
          <a:lstStyle/>
          <a:p>
            <a:pPr marL="0" indent="0" algn="l">
              <a:buNone/>
            </a:pPr>
            <a:r>
              <a:rPr lang="en-US" sz="3400" b="1" dirty="0">
                <a:solidFill>
                  <a:schemeClr val="tx2"/>
                </a:solidFill>
              </a:rPr>
              <a:t>L’arrivée sur la Méditerranée</a:t>
            </a:r>
            <a:endParaRPr lang="en-US" sz="3400" dirty="0"/>
          </a:p>
        </p:txBody>
      </p:sp>
      <p:sp>
        <p:nvSpPr>
          <p:cNvPr id="3" name="Jour 7 · km 1086–1267"/>
          <p:cNvSpPr/>
          <p:nvPr/>
        </p:nvSpPr>
        <p:spPr>
          <a:xfrm>
            <a:off x="548640" y="1280160"/>
            <a:ext cx="8046720" cy="2011680"/>
          </a:xfrm>
          <a:prstGeom prst="roundRect">
            <a:avLst>
              <a:gd name="adj" fmla="val 4545"/>
            </a:avLst>
          </a:prstGeom>
          <a:solidFill>
            <a:schemeClr val="bg2"/>
          </a:solidFill>
          <a:ln/>
        </p:spPr>
      </p:sp>
      <p:sp>
        <p:nvSpPr>
          <p:cNvPr id="4" name="Text 2"/>
          <p:cNvSpPr txBox="1"/>
          <p:nvPr/>
        </p:nvSpPr>
        <p:spPr>
          <a:xfrm>
            <a:off x="822960" y="1508760"/>
            <a:ext cx="7498080" cy="1554480"/>
          </a:xfrm>
          <a:prstGeom prst="rect">
            <a:avLst/>
          </a:prstGeom>
          <a:noFill/>
          <a:ln/>
        </p:spPr>
        <p:txBody>
          <a:bodyPr wrap="square" lIns="0" tIns="0" rIns="0" bIns="0" rtlCol="0" anchor="t"/>
          <a:lstStyle/>
          <a:p>
            <a:pPr marL="0" indent="0">
              <a:spcAft>
                <a:spcPts val="600"/>
              </a:spcAft>
              <a:buNone/>
            </a:pPr>
            <a:r>
              <a:rPr lang="en-US" sz="1400" b="1" dirty="0">
                <a:solidFill>
                  <a:schemeClr val="tx2"/>
                </a:solidFill>
                <a:latin typeface="Calibri" pitchFamily="34" charset="0"/>
                <a:ea typeface="Calibri" pitchFamily="34" charset="-122"/>
                <a:cs typeface="Calibri" pitchFamily="34" charset="-120"/>
              </a:rPr>
              <a:t>Jour 7 · km 1086–1267</a:t>
            </a:r>
            <a:endParaRPr lang="en-US" sz="1400" dirty="0"/>
          </a:p>
          <a:p>
            <a:pPr marL="0" indent="0">
              <a:spcAft>
                <a:spcPts val="800"/>
              </a:spcAft>
              <a:buNone/>
            </a:pPr>
            <a:r>
              <a:rPr lang="en-US" sz="2000" b="1" dirty="0">
                <a:solidFill>
                  <a:schemeClr val="tx1"/>
                </a:solidFill>
                <a:latin typeface="Cambria" pitchFamily="34" charset="0"/>
                <a:ea typeface="Cambria" pitchFamily="34" charset="-122"/>
                <a:cs typeface="Cambria" pitchFamily="34" charset="-120"/>
              </a:rPr>
              <a:t>Vallespir, Canigó et Côte Vermeille</a:t>
            </a:r>
            <a:endParaRPr lang="en-US" sz="1400" dirty="0"/>
          </a:p>
          <a:p>
            <a:pPr marL="0" indent="0">
              <a:buNone/>
            </a:pPr>
            <a:r>
              <a:rPr lang="en-US" sz="1400" dirty="0">
                <a:solidFill>
                  <a:schemeClr val="tx1"/>
                </a:solidFill>
                <a:latin typeface="Calibri" pitchFamily="34" charset="0"/>
                <a:ea typeface="Calibri" pitchFamily="34" charset="-122"/>
                <a:cs typeface="Calibri" pitchFamily="34" charset="-120"/>
              </a:rPr>
              <a:t>Dernière étape : Prats-de-Mollo et le Vallespir, sous le regard du Canigó, montagne sacrée des Catalans (2 784 m). Puis la descente vers la mer, les vignes en terrasses de Banyuls et la réserve marine de Cerbère-Banyuls, pour une arrivée les pieds dans la Méditerranée.</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65760"/>
            <a:ext cx="8046720" cy="731520"/>
          </a:xfrm>
          <a:prstGeom prst="rect">
            <a:avLst/>
          </a:prstGeom>
          <a:noFill/>
          <a:ln/>
        </p:spPr>
        <p:txBody>
          <a:bodyPr wrap="square" lIns="0" tIns="0" rIns="0" bIns="0" rtlCol="0" anchor="t"/>
          <a:lstStyle/>
          <a:p>
            <a:pPr marL="0" indent="0" algn="l">
              <a:buNone/>
            </a:pPr>
            <a:r>
              <a:rPr lang="en-US" sz="3400" b="1" dirty="0">
                <a:solidFill>
                  <a:schemeClr val="tx2"/>
                </a:solidFill>
              </a:rPr>
              <a:t>Pour qui ?</a:t>
            </a:r>
            <a:endParaRPr lang="en-US" sz="3400" dirty="0"/>
          </a:p>
        </p:txBody>
      </p:sp>
      <p:sp>
        <p:nvSpPr>
          <p:cNvPr id="3" name="Pour les novices"/>
          <p:cNvSpPr/>
          <p:nvPr/>
        </p:nvSpPr>
        <p:spPr>
          <a:xfrm>
            <a:off x="548640" y="1280160"/>
            <a:ext cx="3931920" cy="1828800"/>
          </a:xfrm>
          <a:prstGeom prst="roundRect">
            <a:avLst>
              <a:gd name="adj" fmla="val 5000"/>
            </a:avLst>
          </a:prstGeom>
          <a:solidFill>
            <a:schemeClr val="bg2"/>
          </a:solidFill>
          <a:ln/>
        </p:spPr>
      </p:sp>
      <p:sp>
        <p:nvSpPr>
          <p:cNvPr id="4" name="Text 2"/>
          <p:cNvSpPr txBox="1"/>
          <p:nvPr/>
        </p:nvSpPr>
        <p:spPr>
          <a:xfrm>
            <a:off x="822960" y="1508760"/>
            <a:ext cx="3383280" cy="411480"/>
          </a:xfrm>
          <a:prstGeom prst="rect">
            <a:avLst/>
          </a:prstGeom>
          <a:noFill/>
          <a:ln/>
        </p:spPr>
        <p:txBody>
          <a:bodyPr wrap="square" lIns="0" tIns="0" rIns="0" bIns="0" rtlCol="0" anchor="t"/>
          <a:lstStyle/>
          <a:p>
            <a:pPr marL="0" indent="0">
              <a:buNone/>
            </a:pPr>
            <a:r>
              <a:rPr lang="en-US" sz="2200" b="1" dirty="0">
                <a:solidFill>
                  <a:schemeClr val="tx2"/>
                </a:solidFill>
                <a:latin typeface="Cambria" pitchFamily="34" charset="0"/>
                <a:ea typeface="Cambria" pitchFamily="34" charset="-122"/>
                <a:cs typeface="Cambria" pitchFamily="34" charset="-120"/>
              </a:rPr>
              <a:t>Pour les novices</a:t>
            </a:r>
            <a:endParaRPr lang="en-US" sz="2200" dirty="0"/>
          </a:p>
        </p:txBody>
      </p:sp>
      <p:sp>
        <p:nvSpPr>
          <p:cNvPr id="5" name="Text 3"/>
          <p:cNvSpPr txBox="1"/>
          <p:nvPr/>
        </p:nvSpPr>
        <p:spPr>
          <a:xfrm>
            <a:off x="822960" y="2011680"/>
            <a:ext cx="3383280" cy="914400"/>
          </a:xfrm>
          <a:prstGeom prst="rect">
            <a:avLst/>
          </a:prstGeom>
          <a:noFill/>
          <a:ln/>
        </p:spPr>
        <p:txBody>
          <a:bodyPr wrap="square" lIns="0" tIns="0" rIns="0" bIns="0" rtlCol="0" anchor="t"/>
          <a:lstStyle/>
          <a:p>
            <a:pPr marL="0" indent="0">
              <a:buNone/>
            </a:pPr>
            <a:r>
              <a:rPr lang="en-US" sz="1600" dirty="0">
                <a:solidFill>
                  <a:schemeClr val="tx1"/>
                </a:solidFill>
                <a:latin typeface="Calibri" pitchFamily="34" charset="0"/>
                <a:ea typeface="Calibri" pitchFamily="34" charset="-122"/>
                <a:cs typeface="Calibri" pitchFamily="34" charset="-120"/>
              </a:rPr>
              <a:t>Des variantes faciles, accessibles aux débutants en trail, pour découvrir les Pyrénées sans stress.</a:t>
            </a:r>
            <a:endParaRPr lang="en-US" sz="1600" dirty="0"/>
          </a:p>
        </p:txBody>
      </p:sp>
      <p:sp>
        <p:nvSpPr>
          <p:cNvPr id="6" name="Pour les confirmés"/>
          <p:cNvSpPr/>
          <p:nvPr/>
        </p:nvSpPr>
        <p:spPr>
          <a:xfrm>
            <a:off x="4663440" y="1280160"/>
            <a:ext cx="3931920" cy="1828800"/>
          </a:xfrm>
          <a:prstGeom prst="roundRect">
            <a:avLst>
              <a:gd name="adj" fmla="val 5000"/>
            </a:avLst>
          </a:prstGeom>
          <a:solidFill>
            <a:schemeClr val="bg2"/>
          </a:solidFill>
          <a:ln/>
        </p:spPr>
      </p:sp>
      <p:sp>
        <p:nvSpPr>
          <p:cNvPr id="7" name="Text 5"/>
          <p:cNvSpPr txBox="1"/>
          <p:nvPr/>
        </p:nvSpPr>
        <p:spPr>
          <a:xfrm>
            <a:off x="4937760" y="1508760"/>
            <a:ext cx="3383280" cy="411480"/>
          </a:xfrm>
          <a:prstGeom prst="rect">
            <a:avLst/>
          </a:prstGeom>
          <a:noFill/>
          <a:ln/>
        </p:spPr>
        <p:txBody>
          <a:bodyPr wrap="square" lIns="0" tIns="0" rIns="0" bIns="0" rtlCol="0" anchor="t"/>
          <a:lstStyle/>
          <a:p>
            <a:pPr marL="0" indent="0">
              <a:buNone/>
            </a:pPr>
            <a:r>
              <a:rPr lang="en-US" sz="2200" b="1" dirty="0">
                <a:solidFill>
                  <a:schemeClr val="tx2"/>
                </a:solidFill>
                <a:latin typeface="Cambria" pitchFamily="34" charset="0"/>
                <a:ea typeface="Cambria" pitchFamily="34" charset="-122"/>
                <a:cs typeface="Cambria" pitchFamily="34" charset="-120"/>
              </a:rPr>
              <a:t>Pour les confirmés</a:t>
            </a:r>
            <a:endParaRPr lang="en-US" sz="2200" dirty="0"/>
          </a:p>
        </p:txBody>
      </p:sp>
      <p:sp>
        <p:nvSpPr>
          <p:cNvPr id="8" name="Text 6"/>
          <p:cNvSpPr txBox="1"/>
          <p:nvPr/>
        </p:nvSpPr>
        <p:spPr>
          <a:xfrm>
            <a:off x="4937760" y="2011680"/>
            <a:ext cx="3383280" cy="914400"/>
          </a:xfrm>
          <a:prstGeom prst="rect">
            <a:avLst/>
          </a:prstGeom>
          <a:noFill/>
          <a:ln/>
        </p:spPr>
        <p:txBody>
          <a:bodyPr wrap="square" lIns="0" tIns="0" rIns="0" bIns="0" rtlCol="0" anchor="t"/>
          <a:lstStyle/>
          <a:p>
            <a:pPr marL="0" indent="0">
              <a:buNone/>
            </a:pPr>
            <a:r>
              <a:rPr lang="en-US" sz="1600" dirty="0">
                <a:solidFill>
                  <a:schemeClr val="tx1"/>
                </a:solidFill>
                <a:latin typeface="Calibri" pitchFamily="34" charset="0"/>
                <a:ea typeface="Calibri" pitchFamily="34" charset="-122"/>
                <a:cs typeface="Calibri" pitchFamily="34" charset="-120"/>
              </a:rPr>
              <a:t>Des passages plus techniques pour ceux qui veulent se challenger sur piste.</a:t>
            </a:r>
            <a:endParaRPr lang="en-US" sz="1600" dirty="0"/>
          </a:p>
        </p:txBody>
      </p:sp>
      <p:sp>
        <p:nvSpPr>
          <p:cNvPr id="9" name="Text 7"/>
          <p:cNvSpPr txBox="1"/>
          <p:nvPr/>
        </p:nvSpPr>
        <p:spPr>
          <a:xfrm>
            <a:off x="548640" y="3474720"/>
            <a:ext cx="8046720" cy="822960"/>
          </a:xfrm>
          <a:prstGeom prst="rect">
            <a:avLst/>
          </a:prstGeom>
          <a:noFill/>
          <a:ln/>
        </p:spPr>
        <p:txBody>
          <a:bodyPr wrap="square" lIns="0" tIns="0" rIns="0" bIns="0" rtlCol="0" anchor="t"/>
          <a:lstStyle/>
          <a:p>
            <a:pPr marL="0" indent="0">
              <a:buNone/>
            </a:pPr>
            <a:r>
              <a:rPr lang="en-US" sz="1600" dirty="0">
                <a:solidFill>
                  <a:schemeClr val="tx1"/>
                </a:solidFill>
                <a:latin typeface="Calibri" pitchFamily="34" charset="0"/>
                <a:ea typeface="Calibri" pitchFamily="34" charset="-122"/>
                <a:cs typeface="Calibri" pitchFamily="34" charset="-120"/>
              </a:rPr>
              <a:t>Le guide adapte le choix au groupe, jour après jour. Prévoyez une bonne condition physique : les journées sont longues, avec environ 180 km par jour.</a:t>
            </a:r>
            <a:endParaRPr lang="en-US" sz="1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65760"/>
            <a:ext cx="8046720" cy="731520"/>
          </a:xfrm>
          <a:prstGeom prst="rect">
            <a:avLst/>
          </a:prstGeom>
          <a:noFill/>
          <a:ln/>
        </p:spPr>
        <p:txBody>
          <a:bodyPr wrap="square" lIns="0" tIns="0" rIns="0" bIns="0" rtlCol="0" anchor="t"/>
          <a:lstStyle/>
          <a:p>
            <a:pPr marL="0" indent="0" algn="l">
              <a:buNone/>
            </a:pPr>
            <a:r>
              <a:rPr lang="en-US" sz="3400" b="1" dirty="0">
                <a:solidFill>
                  <a:schemeClr val="bg1"/>
                </a:solidFill>
              </a:rPr>
              <a:t>Prêt à partir d’Hendaye ?</a:t>
            </a:r>
            <a:endParaRPr lang="en-US" sz="3400" dirty="0"/>
          </a:p>
        </p:txBody>
      </p:sp>
      <p:sp>
        <p:nvSpPr>
          <p:cNvPr id="3" name="Text 1"/>
          <p:cNvSpPr txBox="1"/>
          <p:nvPr/>
        </p:nvSpPr>
        <p:spPr>
          <a:xfrm>
            <a:off x="548640" y="1463040"/>
            <a:ext cx="6858000" cy="731520"/>
          </a:xfrm>
          <a:prstGeom prst="rect">
            <a:avLst/>
          </a:prstGeom>
          <a:noFill/>
          <a:ln/>
        </p:spPr>
        <p:txBody>
          <a:bodyPr wrap="square" lIns="0" tIns="0" rIns="0" bIns="0" rtlCol="0" anchor="t"/>
          <a:lstStyle/>
          <a:p>
            <a:pPr marL="0" indent="0">
              <a:buNone/>
            </a:pPr>
            <a:r>
              <a:rPr lang="en-US" sz="2000" dirty="0">
                <a:solidFill>
                  <a:srgbClr val="C9D6DE"/>
                </a:solidFill>
                <a:latin typeface="Calibri" pitchFamily="34" charset="0"/>
                <a:ea typeface="Calibri" pitchFamily="34" charset="-122"/>
                <a:cs typeface="Calibri" pitchFamily="34" charset="-120"/>
              </a:rPr>
              <a:t>Dates, tarifs et motos de location : écrivez-nous, nous vous répondons rapidement.</a:t>
            </a:r>
            <a:endParaRPr lang="en-US" sz="2000" dirty="0"/>
          </a:p>
        </p:txBody>
      </p:sp>
      <p:sp>
        <p:nvSpPr>
          <p:cNvPr id="4" name="Bouton site"/>
          <p:cNvSpPr/>
          <p:nvPr/>
        </p:nvSpPr>
        <p:spPr>
          <a:xfrm>
            <a:off x="548640" y="2651760"/>
            <a:ext cx="3840480" cy="640080"/>
          </a:xfrm>
          <a:prstGeom prst="roundRect">
            <a:avLst>
              <a:gd name="adj" fmla="val 11429"/>
            </a:avLst>
          </a:prstGeom>
          <a:solidFill>
            <a:schemeClr val="accent1"/>
          </a:solidFill>
          <a:ln/>
        </p:spPr>
      </p:sp>
      <p:sp>
        <p:nvSpPr>
          <p:cNvPr id="5" name="Text 3"/>
          <p:cNvSpPr txBox="1"/>
          <p:nvPr/>
        </p:nvSpPr>
        <p:spPr>
          <a:xfrm>
            <a:off x="548640" y="2651760"/>
            <a:ext cx="3840480" cy="640080"/>
          </a:xfrm>
          <a:prstGeom prst="rect">
            <a:avLst/>
          </a:prstGeom>
          <a:noFill/>
          <a:ln/>
        </p:spPr>
        <p:txBody>
          <a:bodyPr wrap="square" lIns="0" tIns="0" rIns="0" bIns="0" rtlCol="0" anchor="ctr"/>
          <a:lstStyle/>
          <a:p>
            <a:pPr marL="0" indent="0" algn="ctr">
              <a:buNone/>
            </a:pPr>
            <a:r>
              <a:rPr lang="en-US" sz="2000" b="1" dirty="0">
                <a:solidFill>
                  <a:schemeClr val="tx1"/>
                </a:solidFill>
                <a:latin typeface="Calibri" pitchFamily="34" charset="0"/>
                <a:ea typeface="Calibri" pitchFamily="34" charset="-122"/>
                <a:cs typeface="Calibri" pitchFamily="34" charset="-120"/>
              </a:rPr>
              <a:t>exploreattitude.com</a:t>
            </a:r>
            <a:endParaRPr lang="en-US" sz="2000" dirty="0"/>
          </a:p>
        </p:txBody>
      </p:sp>
      <p:sp>
        <p:nvSpPr>
          <p:cNvPr id="6" name="Text 4"/>
          <p:cNvSpPr txBox="1"/>
          <p:nvPr/>
        </p:nvSpPr>
        <p:spPr>
          <a:xfrm>
            <a:off x="548640" y="4480560"/>
            <a:ext cx="5486400" cy="274320"/>
          </a:xfrm>
          <a:prstGeom prst="rect">
            <a:avLst/>
          </a:prstGeom>
          <a:noFill/>
          <a:ln/>
        </p:spPr>
        <p:txBody>
          <a:bodyPr wrap="square" lIns="0" tIns="0" rIns="0" bIns="0" rtlCol="0" anchor="t"/>
          <a:lstStyle/>
          <a:p>
            <a:pPr marL="0" indent="0">
              <a:buNone/>
            </a:pPr>
            <a:r>
              <a:rPr lang="en-US" sz="1200" dirty="0">
                <a:solidFill>
                  <a:srgbClr val="C9D6DE"/>
                </a:solidFill>
                <a:latin typeface="Calibri" pitchFamily="34" charset="0"/>
                <a:ea typeface="Calibri" pitchFamily="34" charset="-122"/>
                <a:cs typeface="Calibri" pitchFamily="34" charset="-120"/>
              </a:rPr>
              <a:t>Explore Attitude · La Transpyrénéenne</a:t>
            </a:r>
            <a:endParaRPr lang="en-US" sz="1200" dirty="0"/>
          </a:p>
        </p:txBody>
      </p:sp>
    </p:spTree>
  </p:cSld>
  <p:clrMapOvr>
    <a:masterClrMapping/>
  </p:clrMapOvr>
</p:sld>
</file>

<file path=ppt/theme/theme1.xml><?xml version="1.0" encoding="utf-8"?>
<a:theme xmlns:a="http://schemas.openxmlformats.org/drawingml/2006/main" name="Transpyrenneenne">
  <a:themeElements>
    <a:clrScheme name="Transpyrenneenne">
      <a:dk1>
        <a:srgbClr val="12202B"/>
      </a:dk1>
      <a:lt1>
        <a:srgbClr val="FFFFFF"/>
      </a:lt1>
      <a:dk2>
        <a:srgbClr val="1C5D7A"/>
      </a:dk2>
      <a:lt2>
        <a:srgbClr val="EEF2F4"/>
      </a:lt2>
      <a:accent1>
        <a:srgbClr val="D9962B"/>
      </a:accent1>
      <a:accent2>
        <a:srgbClr val="5FC3E8"/>
      </a:accent2>
      <a:accent3>
        <a:srgbClr val="1C5D7A"/>
      </a:accent3>
      <a:accent4>
        <a:srgbClr val="51606B"/>
      </a:accent4>
      <a:accent5>
        <a:srgbClr val="12202B"/>
      </a:accent5>
      <a:accent6>
        <a:srgbClr val="D9962B"/>
      </a:accent6>
      <a:hlink>
        <a:srgbClr val="1C5D7A"/>
      </a:hlink>
      <a:folHlink>
        <a:srgbClr val="51606B"/>
      </a:folHlink>
    </a:clrScheme>
    <a:fontScheme name="Transpyrenneenne">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Affichage à l'écran (16:9)</PresentationFormat>
  <Paragraphs>0</Paragraphs>
  <Slides>11</Slides>
  <Notes>11</Notes>
  <HiddenSlides>0</HiddenSlides>
  <MMClips>0</MMClips>
  <ScaleCrop>false</ScaleCrop>
  <HeadingPairs>
    <vt:vector size="4" baseType="variant">
      <vt:variant>
        <vt:lpstr>Thème</vt:lpstr>
      </vt:variant>
      <vt:variant>
        <vt:i4>1</vt:i4>
      </vt:variant>
      <vt:variant>
        <vt:lpstr>Titres des diapositives</vt:lpstr>
      </vt:variant>
      <vt:variant>
        <vt:i4>11</vt:i4>
      </vt:variant>
    </vt:vector>
  </HeadingPairs>
  <TitlesOfParts>
    <vt:vector size="12" baseType="lpstr">
      <vt:lpstr>Transpyrenneenne</vt:lpstr>
      <vt:lpstr>La Transpyrénéenne</vt:lpstr>
      <vt:lpstr>La Transpyrénéenne en chiffres</vt:lpstr>
      <vt:lpstr>Une muraille entre deux mers</vt:lpstr>
      <vt:lpstr>Le profil du voyage</vt:lpstr>
      <vt:lpstr>Étape par étape</vt:lpstr>
      <vt:lpstr>Pays basque et Navarre</vt:lpstr>
      <vt:lpstr>Aragon et Val d’Aran</vt:lpstr>
      <vt:lpstr>Haute montagne et Andorre</vt:lpstr>
      <vt:lpstr>L’arrivée sur la Méditerranée</vt:lpstr>
      <vt:lpstr>Pour qui ?</vt:lpstr>
      <vt:lpstr>Prêt à partir d’Hendaye ?</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Transpyrénéenne</dc:title>
  <dc:subject>PptxGenJS Presentation</dc:subject>
  <dc:creator>Explore Attitude</dc:creator>
  <cp:lastModifiedBy>Explore Attitude</cp:lastModifiedBy>
  <cp:revision>2</cp:revision>
  <dcterms:created xsi:type="dcterms:W3CDTF">2026-10-21T08:35:48Z</dcterms:created>
  <dcterms:modified xsi:type="dcterms:W3CDTF">2026-10-21T09:25:33Z</dcterms:modified>
</cp:coreProperties>
</file>